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xls" ContentType="application/vnd.ms-excel"/>
  <Default Extension="wmf" ContentType="image/x-wmf"/>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36"/>
  </p:notesMasterIdLst>
  <p:handoutMasterIdLst>
    <p:handoutMasterId r:id="rId37"/>
  </p:handoutMasterIdLst>
  <p:sldIdLst>
    <p:sldId id="256" r:id="rId2"/>
    <p:sldId id="310" r:id="rId3"/>
    <p:sldId id="311" r:id="rId4"/>
    <p:sldId id="307" r:id="rId5"/>
    <p:sldId id="308" r:id="rId6"/>
    <p:sldId id="268" r:id="rId7"/>
    <p:sldId id="269" r:id="rId8"/>
    <p:sldId id="279" r:id="rId9"/>
    <p:sldId id="289" r:id="rId10"/>
    <p:sldId id="296" r:id="rId11"/>
    <p:sldId id="285" r:id="rId12"/>
    <p:sldId id="286" r:id="rId13"/>
    <p:sldId id="316" r:id="rId14"/>
    <p:sldId id="292" r:id="rId15"/>
    <p:sldId id="304" r:id="rId16"/>
    <p:sldId id="303" r:id="rId17"/>
    <p:sldId id="299" r:id="rId18"/>
    <p:sldId id="282" r:id="rId19"/>
    <p:sldId id="300" r:id="rId20"/>
    <p:sldId id="313" r:id="rId21"/>
    <p:sldId id="281" r:id="rId22"/>
    <p:sldId id="314" r:id="rId23"/>
    <p:sldId id="297" r:id="rId24"/>
    <p:sldId id="298" r:id="rId25"/>
    <p:sldId id="315" r:id="rId26"/>
    <p:sldId id="283" r:id="rId27"/>
    <p:sldId id="301" r:id="rId28"/>
    <p:sldId id="317" r:id="rId29"/>
    <p:sldId id="305" r:id="rId30"/>
    <p:sldId id="306" r:id="rId31"/>
    <p:sldId id="293" r:id="rId32"/>
    <p:sldId id="302" r:id="rId33"/>
    <p:sldId id="295" r:id="rId34"/>
    <p:sldId id="294" r:id="rId35"/>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8176" autoAdjust="0"/>
    <p:restoredTop sz="90870" autoAdjust="0"/>
  </p:normalViewPr>
  <p:slideViewPr>
    <p:cSldViewPr>
      <p:cViewPr>
        <p:scale>
          <a:sx n="66" d="100"/>
          <a:sy n="66" d="100"/>
        </p:scale>
        <p:origin x="-1878" y="-378"/>
      </p:cViewPr>
      <p:guideLst>
        <p:guide orient="horz" pos="2160"/>
        <p:guide pos="2880"/>
      </p:guideLst>
    </p:cSldViewPr>
  </p:slideViewPr>
  <p:outlineViewPr>
    <p:cViewPr>
      <p:scale>
        <a:sx n="33" d="100"/>
        <a:sy n="33" d="100"/>
      </p:scale>
      <p:origin x="0" y="1842"/>
    </p:cViewPr>
  </p:outlineViewPr>
  <p:notesTextViewPr>
    <p:cViewPr>
      <p:scale>
        <a:sx n="100" d="100"/>
        <a:sy n="100" d="100"/>
      </p:scale>
      <p:origin x="0" y="0"/>
    </p:cViewPr>
  </p:notesTextViewPr>
  <p:sorterViewPr>
    <p:cViewPr>
      <p:scale>
        <a:sx n="100" d="100"/>
        <a:sy n="100" d="100"/>
      </p:scale>
      <p:origin x="0" y="1650"/>
    </p:cViewPr>
  </p:sorterViewPr>
  <p:notesViewPr>
    <p:cSldViewPr>
      <p:cViewPr varScale="1">
        <p:scale>
          <a:sx n="66" d="100"/>
          <a:sy n="66" d="100"/>
        </p:scale>
        <p:origin x="-3240"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E97388-651D-46B8-8182-B3ADC584D392}" type="doc">
      <dgm:prSet loTypeId="urn:microsoft.com/office/officeart/2005/8/layout/arrow2" loCatId="process" qsTypeId="urn:microsoft.com/office/officeart/2005/8/quickstyle/simple1" qsCatId="simple" csTypeId="urn:microsoft.com/office/officeart/2005/8/colors/accent1_2" csCatId="accent1" phldr="1"/>
      <dgm:spPr/>
    </dgm:pt>
    <dgm:pt modelId="{2A095D66-7DBF-4DB8-BEAB-CC8D83EFE035}">
      <dgm:prSet phldrT="[Text]"/>
      <dgm:spPr/>
      <dgm:t>
        <a:bodyPr/>
        <a:lstStyle/>
        <a:p>
          <a:endParaRPr lang="de-CH" dirty="0" smtClean="0"/>
        </a:p>
        <a:p>
          <a:r>
            <a:rPr lang="de-CH" dirty="0" smtClean="0"/>
            <a:t>4years</a:t>
          </a:r>
          <a:endParaRPr lang="en-GB" dirty="0"/>
        </a:p>
      </dgm:t>
    </dgm:pt>
    <dgm:pt modelId="{AA39522A-A976-49C4-8B78-DA5FC1CF30AD}" type="parTrans" cxnId="{DF413586-7573-4105-BE84-D671CC2BE0E4}">
      <dgm:prSet/>
      <dgm:spPr/>
      <dgm:t>
        <a:bodyPr/>
        <a:lstStyle/>
        <a:p>
          <a:endParaRPr lang="en-GB"/>
        </a:p>
      </dgm:t>
    </dgm:pt>
    <dgm:pt modelId="{2E87B1BF-AE13-42CA-AE21-B8C86F608B4E}" type="sibTrans" cxnId="{DF413586-7573-4105-BE84-D671CC2BE0E4}">
      <dgm:prSet/>
      <dgm:spPr/>
      <dgm:t>
        <a:bodyPr/>
        <a:lstStyle/>
        <a:p>
          <a:endParaRPr lang="en-GB"/>
        </a:p>
      </dgm:t>
    </dgm:pt>
    <dgm:pt modelId="{80F4DB7E-B2C5-459D-A6DA-875F8478DD15}">
      <dgm:prSet phldrT="[Text]"/>
      <dgm:spPr/>
      <dgm:t>
        <a:bodyPr/>
        <a:lstStyle/>
        <a:p>
          <a:r>
            <a:rPr lang="de-CH" dirty="0" smtClean="0">
              <a:solidFill>
                <a:srgbClr val="FFFF00"/>
              </a:solidFill>
            </a:rPr>
            <a:t>4.11 </a:t>
          </a:r>
          <a:r>
            <a:rPr lang="de-CH" dirty="0" err="1" smtClean="0">
              <a:solidFill>
                <a:srgbClr val="FFFF00"/>
              </a:solidFill>
            </a:rPr>
            <a:t>years</a:t>
          </a:r>
          <a:endParaRPr lang="en-GB" dirty="0">
            <a:solidFill>
              <a:srgbClr val="FFFF00"/>
            </a:solidFill>
          </a:endParaRPr>
        </a:p>
      </dgm:t>
    </dgm:pt>
    <dgm:pt modelId="{7709B7F8-5D0B-4D63-809B-2D0D5556BA31}" type="parTrans" cxnId="{6541CBF0-05B1-4B23-B449-C2E82077C9E8}">
      <dgm:prSet/>
      <dgm:spPr/>
      <dgm:t>
        <a:bodyPr/>
        <a:lstStyle/>
        <a:p>
          <a:endParaRPr lang="en-GB"/>
        </a:p>
      </dgm:t>
    </dgm:pt>
    <dgm:pt modelId="{BD056A9E-B04B-4C98-B538-27CA56A24BED}" type="sibTrans" cxnId="{6541CBF0-05B1-4B23-B449-C2E82077C9E8}">
      <dgm:prSet/>
      <dgm:spPr/>
      <dgm:t>
        <a:bodyPr/>
        <a:lstStyle/>
        <a:p>
          <a:endParaRPr lang="en-GB"/>
        </a:p>
      </dgm:t>
    </dgm:pt>
    <dgm:pt modelId="{4E0C3A0F-722A-4FE6-9210-A27171FAF563}" type="pres">
      <dgm:prSet presAssocID="{9BE97388-651D-46B8-8182-B3ADC584D392}" presName="arrowDiagram" presStyleCnt="0">
        <dgm:presLayoutVars>
          <dgm:chMax val="5"/>
          <dgm:dir/>
          <dgm:resizeHandles val="exact"/>
        </dgm:presLayoutVars>
      </dgm:prSet>
      <dgm:spPr/>
    </dgm:pt>
    <dgm:pt modelId="{702ADFE1-29EC-4B28-958B-EC0C749936FB}" type="pres">
      <dgm:prSet presAssocID="{9BE97388-651D-46B8-8182-B3ADC584D392}" presName="arrow" presStyleLbl="bgShp" presStyleIdx="0" presStyleCnt="1" custScaleX="111974" custLinFactNeighborX="709"/>
      <dgm:spPr/>
    </dgm:pt>
    <dgm:pt modelId="{68635612-5EF4-4147-9BE6-D4F6133CCA06}" type="pres">
      <dgm:prSet presAssocID="{9BE97388-651D-46B8-8182-B3ADC584D392}" presName="arrowDiagram2" presStyleCnt="0"/>
      <dgm:spPr/>
    </dgm:pt>
    <dgm:pt modelId="{CD03B0F6-B1F8-49C3-9275-BAC723D16A1B}" type="pres">
      <dgm:prSet presAssocID="{2A095D66-7DBF-4DB8-BEAB-CC8D83EFE035}" presName="bullet2a" presStyleLbl="node1" presStyleIdx="0" presStyleCnt="2"/>
      <dgm:spPr/>
    </dgm:pt>
    <dgm:pt modelId="{5A5906DB-3935-4FDE-93AC-5219FB125579}" type="pres">
      <dgm:prSet presAssocID="{2A095D66-7DBF-4DB8-BEAB-CC8D83EFE035}" presName="textBox2a" presStyleLbl="revTx" presStyleIdx="0" presStyleCnt="2" custScaleX="213712">
        <dgm:presLayoutVars>
          <dgm:bulletEnabled val="1"/>
        </dgm:presLayoutVars>
      </dgm:prSet>
      <dgm:spPr/>
      <dgm:t>
        <a:bodyPr/>
        <a:lstStyle/>
        <a:p>
          <a:endParaRPr lang="en-GB"/>
        </a:p>
      </dgm:t>
    </dgm:pt>
    <dgm:pt modelId="{CFA0E179-8B64-4A7B-BC95-35EEBBEA740B}" type="pres">
      <dgm:prSet presAssocID="{80F4DB7E-B2C5-459D-A6DA-875F8478DD15}" presName="bullet2b" presStyleLbl="node1" presStyleIdx="1" presStyleCnt="2"/>
      <dgm:spPr/>
    </dgm:pt>
    <dgm:pt modelId="{FDCE555B-5F55-478F-A80E-1CBF3CACCB3D}" type="pres">
      <dgm:prSet presAssocID="{80F4DB7E-B2C5-459D-A6DA-875F8478DD15}" presName="textBox2b" presStyleLbl="revTx" presStyleIdx="1" presStyleCnt="2" custScaleX="131974" custScaleY="37922" custLinFactNeighborX="50167" custLinFactNeighborY="3284">
        <dgm:presLayoutVars>
          <dgm:bulletEnabled val="1"/>
        </dgm:presLayoutVars>
      </dgm:prSet>
      <dgm:spPr/>
      <dgm:t>
        <a:bodyPr/>
        <a:lstStyle/>
        <a:p>
          <a:endParaRPr lang="en-GB"/>
        </a:p>
      </dgm:t>
    </dgm:pt>
  </dgm:ptLst>
  <dgm:cxnLst>
    <dgm:cxn modelId="{B0B75BBA-5602-4899-805F-4F7815645527}" type="presOf" srcId="{2A095D66-7DBF-4DB8-BEAB-CC8D83EFE035}" destId="{5A5906DB-3935-4FDE-93AC-5219FB125579}" srcOrd="0" destOrd="0" presId="urn:microsoft.com/office/officeart/2005/8/layout/arrow2"/>
    <dgm:cxn modelId="{5BCFBCB7-BF96-4291-AE76-0E2BB01FC089}" type="presOf" srcId="{80F4DB7E-B2C5-459D-A6DA-875F8478DD15}" destId="{FDCE555B-5F55-478F-A80E-1CBF3CACCB3D}" srcOrd="0" destOrd="0" presId="urn:microsoft.com/office/officeart/2005/8/layout/arrow2"/>
    <dgm:cxn modelId="{DB5416F6-CDF2-406F-811E-68EBDC3B7785}" type="presOf" srcId="{9BE97388-651D-46B8-8182-B3ADC584D392}" destId="{4E0C3A0F-722A-4FE6-9210-A27171FAF563}" srcOrd="0" destOrd="0" presId="urn:microsoft.com/office/officeart/2005/8/layout/arrow2"/>
    <dgm:cxn modelId="{6541CBF0-05B1-4B23-B449-C2E82077C9E8}" srcId="{9BE97388-651D-46B8-8182-B3ADC584D392}" destId="{80F4DB7E-B2C5-459D-A6DA-875F8478DD15}" srcOrd="1" destOrd="0" parTransId="{7709B7F8-5D0B-4D63-809B-2D0D5556BA31}" sibTransId="{BD056A9E-B04B-4C98-B538-27CA56A24BED}"/>
    <dgm:cxn modelId="{DF413586-7573-4105-BE84-D671CC2BE0E4}" srcId="{9BE97388-651D-46B8-8182-B3ADC584D392}" destId="{2A095D66-7DBF-4DB8-BEAB-CC8D83EFE035}" srcOrd="0" destOrd="0" parTransId="{AA39522A-A976-49C4-8B78-DA5FC1CF30AD}" sibTransId="{2E87B1BF-AE13-42CA-AE21-B8C86F608B4E}"/>
    <dgm:cxn modelId="{E0F03A60-6C20-490C-9482-5DA45D77CAAD}" type="presParOf" srcId="{4E0C3A0F-722A-4FE6-9210-A27171FAF563}" destId="{702ADFE1-29EC-4B28-958B-EC0C749936FB}" srcOrd="0" destOrd="0" presId="urn:microsoft.com/office/officeart/2005/8/layout/arrow2"/>
    <dgm:cxn modelId="{2D52190D-0408-4E39-BC9B-61325A465A7C}" type="presParOf" srcId="{4E0C3A0F-722A-4FE6-9210-A27171FAF563}" destId="{68635612-5EF4-4147-9BE6-D4F6133CCA06}" srcOrd="1" destOrd="0" presId="urn:microsoft.com/office/officeart/2005/8/layout/arrow2"/>
    <dgm:cxn modelId="{87087764-77BB-4B46-AA86-F198A6B5FB04}" type="presParOf" srcId="{68635612-5EF4-4147-9BE6-D4F6133CCA06}" destId="{CD03B0F6-B1F8-49C3-9275-BAC723D16A1B}" srcOrd="0" destOrd="0" presId="urn:microsoft.com/office/officeart/2005/8/layout/arrow2"/>
    <dgm:cxn modelId="{8A8466DF-BF3F-4851-BA93-5F1E0A75EE26}" type="presParOf" srcId="{68635612-5EF4-4147-9BE6-D4F6133CCA06}" destId="{5A5906DB-3935-4FDE-93AC-5219FB125579}" srcOrd="1" destOrd="0" presId="urn:microsoft.com/office/officeart/2005/8/layout/arrow2"/>
    <dgm:cxn modelId="{19EC753F-E8A0-4A17-8206-4CE82B830B1F}" type="presParOf" srcId="{68635612-5EF4-4147-9BE6-D4F6133CCA06}" destId="{CFA0E179-8B64-4A7B-BC95-35EEBBEA740B}" srcOrd="2" destOrd="0" presId="urn:microsoft.com/office/officeart/2005/8/layout/arrow2"/>
    <dgm:cxn modelId="{1DE717D3-BAE1-45E5-9A08-28BC8D13B9DA}" type="presParOf" srcId="{68635612-5EF4-4147-9BE6-D4F6133CCA06}" destId="{FDCE555B-5F55-478F-A80E-1CBF3CACCB3D}" srcOrd="3"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E97388-651D-46B8-8182-B3ADC584D392}" type="doc">
      <dgm:prSet loTypeId="urn:microsoft.com/office/officeart/2005/8/layout/arrow2" loCatId="process" qsTypeId="urn:microsoft.com/office/officeart/2005/8/quickstyle/simple1" qsCatId="simple" csTypeId="urn:microsoft.com/office/officeart/2005/8/colors/accent1_2" csCatId="accent1" phldr="1"/>
      <dgm:spPr/>
    </dgm:pt>
    <dgm:pt modelId="{2A095D66-7DBF-4DB8-BEAB-CC8D83EFE035}">
      <dgm:prSet phldrT="[Text]"/>
      <dgm:spPr/>
      <dgm:t>
        <a:bodyPr/>
        <a:lstStyle/>
        <a:p>
          <a:endParaRPr lang="de-CH" dirty="0" smtClean="0"/>
        </a:p>
        <a:p>
          <a:r>
            <a:rPr lang="de-CH" dirty="0" smtClean="0"/>
            <a:t>4years</a:t>
          </a:r>
          <a:endParaRPr lang="en-GB" dirty="0"/>
        </a:p>
      </dgm:t>
    </dgm:pt>
    <dgm:pt modelId="{AA39522A-A976-49C4-8B78-DA5FC1CF30AD}" type="parTrans" cxnId="{DF413586-7573-4105-BE84-D671CC2BE0E4}">
      <dgm:prSet/>
      <dgm:spPr/>
      <dgm:t>
        <a:bodyPr/>
        <a:lstStyle/>
        <a:p>
          <a:endParaRPr lang="en-GB"/>
        </a:p>
      </dgm:t>
    </dgm:pt>
    <dgm:pt modelId="{2E87B1BF-AE13-42CA-AE21-B8C86F608B4E}" type="sibTrans" cxnId="{DF413586-7573-4105-BE84-D671CC2BE0E4}">
      <dgm:prSet/>
      <dgm:spPr/>
      <dgm:t>
        <a:bodyPr/>
        <a:lstStyle/>
        <a:p>
          <a:endParaRPr lang="en-GB"/>
        </a:p>
      </dgm:t>
    </dgm:pt>
    <dgm:pt modelId="{80F4DB7E-B2C5-459D-A6DA-875F8478DD15}">
      <dgm:prSet phldrT="[Text]"/>
      <dgm:spPr/>
      <dgm:t>
        <a:bodyPr/>
        <a:lstStyle/>
        <a:p>
          <a:r>
            <a:rPr lang="de-CH" dirty="0" smtClean="0">
              <a:solidFill>
                <a:srgbClr val="FFFF00"/>
              </a:solidFill>
            </a:rPr>
            <a:t>4.11 </a:t>
          </a:r>
          <a:r>
            <a:rPr lang="de-CH" dirty="0" err="1" smtClean="0">
              <a:solidFill>
                <a:srgbClr val="FFFF00"/>
              </a:solidFill>
            </a:rPr>
            <a:t>years</a:t>
          </a:r>
          <a:endParaRPr lang="en-GB" dirty="0">
            <a:solidFill>
              <a:srgbClr val="FFFF00"/>
            </a:solidFill>
          </a:endParaRPr>
        </a:p>
      </dgm:t>
    </dgm:pt>
    <dgm:pt modelId="{7709B7F8-5D0B-4D63-809B-2D0D5556BA31}" type="parTrans" cxnId="{6541CBF0-05B1-4B23-B449-C2E82077C9E8}">
      <dgm:prSet/>
      <dgm:spPr/>
      <dgm:t>
        <a:bodyPr/>
        <a:lstStyle/>
        <a:p>
          <a:endParaRPr lang="en-GB"/>
        </a:p>
      </dgm:t>
    </dgm:pt>
    <dgm:pt modelId="{BD056A9E-B04B-4C98-B538-27CA56A24BED}" type="sibTrans" cxnId="{6541CBF0-05B1-4B23-B449-C2E82077C9E8}">
      <dgm:prSet/>
      <dgm:spPr/>
      <dgm:t>
        <a:bodyPr/>
        <a:lstStyle/>
        <a:p>
          <a:endParaRPr lang="en-GB"/>
        </a:p>
      </dgm:t>
    </dgm:pt>
    <dgm:pt modelId="{4E0C3A0F-722A-4FE6-9210-A27171FAF563}" type="pres">
      <dgm:prSet presAssocID="{9BE97388-651D-46B8-8182-B3ADC584D392}" presName="arrowDiagram" presStyleCnt="0">
        <dgm:presLayoutVars>
          <dgm:chMax val="5"/>
          <dgm:dir/>
          <dgm:resizeHandles val="exact"/>
        </dgm:presLayoutVars>
      </dgm:prSet>
      <dgm:spPr/>
    </dgm:pt>
    <dgm:pt modelId="{702ADFE1-29EC-4B28-958B-EC0C749936FB}" type="pres">
      <dgm:prSet presAssocID="{9BE97388-651D-46B8-8182-B3ADC584D392}" presName="arrow" presStyleLbl="bgShp" presStyleIdx="0" presStyleCnt="1" custScaleX="111974" custLinFactNeighborX="709"/>
      <dgm:spPr/>
    </dgm:pt>
    <dgm:pt modelId="{68635612-5EF4-4147-9BE6-D4F6133CCA06}" type="pres">
      <dgm:prSet presAssocID="{9BE97388-651D-46B8-8182-B3ADC584D392}" presName="arrowDiagram2" presStyleCnt="0"/>
      <dgm:spPr/>
    </dgm:pt>
    <dgm:pt modelId="{CD03B0F6-B1F8-49C3-9275-BAC723D16A1B}" type="pres">
      <dgm:prSet presAssocID="{2A095D66-7DBF-4DB8-BEAB-CC8D83EFE035}" presName="bullet2a" presStyleLbl="node1" presStyleIdx="0" presStyleCnt="2"/>
      <dgm:spPr/>
    </dgm:pt>
    <dgm:pt modelId="{5A5906DB-3935-4FDE-93AC-5219FB125579}" type="pres">
      <dgm:prSet presAssocID="{2A095D66-7DBF-4DB8-BEAB-CC8D83EFE035}" presName="textBox2a" presStyleLbl="revTx" presStyleIdx="0" presStyleCnt="2" custScaleX="213712">
        <dgm:presLayoutVars>
          <dgm:bulletEnabled val="1"/>
        </dgm:presLayoutVars>
      </dgm:prSet>
      <dgm:spPr/>
      <dgm:t>
        <a:bodyPr/>
        <a:lstStyle/>
        <a:p>
          <a:endParaRPr lang="en-GB"/>
        </a:p>
      </dgm:t>
    </dgm:pt>
    <dgm:pt modelId="{CFA0E179-8B64-4A7B-BC95-35EEBBEA740B}" type="pres">
      <dgm:prSet presAssocID="{80F4DB7E-B2C5-459D-A6DA-875F8478DD15}" presName="bullet2b" presStyleLbl="node1" presStyleIdx="1" presStyleCnt="2"/>
      <dgm:spPr/>
    </dgm:pt>
    <dgm:pt modelId="{FDCE555B-5F55-478F-A80E-1CBF3CACCB3D}" type="pres">
      <dgm:prSet presAssocID="{80F4DB7E-B2C5-459D-A6DA-875F8478DD15}" presName="textBox2b" presStyleLbl="revTx" presStyleIdx="1" presStyleCnt="2" custScaleX="131974" custScaleY="37922" custLinFactNeighborX="50167" custLinFactNeighborY="3284">
        <dgm:presLayoutVars>
          <dgm:bulletEnabled val="1"/>
        </dgm:presLayoutVars>
      </dgm:prSet>
      <dgm:spPr/>
      <dgm:t>
        <a:bodyPr/>
        <a:lstStyle/>
        <a:p>
          <a:endParaRPr lang="en-GB"/>
        </a:p>
      </dgm:t>
    </dgm:pt>
  </dgm:ptLst>
  <dgm:cxnLst>
    <dgm:cxn modelId="{E9AD5E25-269F-49B2-80BC-A8337D22D9F4}" type="presOf" srcId="{80F4DB7E-B2C5-459D-A6DA-875F8478DD15}" destId="{FDCE555B-5F55-478F-A80E-1CBF3CACCB3D}" srcOrd="0" destOrd="0" presId="urn:microsoft.com/office/officeart/2005/8/layout/arrow2"/>
    <dgm:cxn modelId="{2C9858B4-41CC-4042-84C0-B1783FD906BF}" type="presOf" srcId="{2A095D66-7DBF-4DB8-BEAB-CC8D83EFE035}" destId="{5A5906DB-3935-4FDE-93AC-5219FB125579}" srcOrd="0" destOrd="0" presId="urn:microsoft.com/office/officeart/2005/8/layout/arrow2"/>
    <dgm:cxn modelId="{51ED7C3F-2506-4564-B940-B569675B9E8D}" type="presOf" srcId="{9BE97388-651D-46B8-8182-B3ADC584D392}" destId="{4E0C3A0F-722A-4FE6-9210-A27171FAF563}" srcOrd="0" destOrd="0" presId="urn:microsoft.com/office/officeart/2005/8/layout/arrow2"/>
    <dgm:cxn modelId="{6541CBF0-05B1-4B23-B449-C2E82077C9E8}" srcId="{9BE97388-651D-46B8-8182-B3ADC584D392}" destId="{80F4DB7E-B2C5-459D-A6DA-875F8478DD15}" srcOrd="1" destOrd="0" parTransId="{7709B7F8-5D0B-4D63-809B-2D0D5556BA31}" sibTransId="{BD056A9E-B04B-4C98-B538-27CA56A24BED}"/>
    <dgm:cxn modelId="{DF413586-7573-4105-BE84-D671CC2BE0E4}" srcId="{9BE97388-651D-46B8-8182-B3ADC584D392}" destId="{2A095D66-7DBF-4DB8-BEAB-CC8D83EFE035}" srcOrd="0" destOrd="0" parTransId="{AA39522A-A976-49C4-8B78-DA5FC1CF30AD}" sibTransId="{2E87B1BF-AE13-42CA-AE21-B8C86F608B4E}"/>
    <dgm:cxn modelId="{EA472ACA-876A-4534-9566-0484E0B546DD}" type="presParOf" srcId="{4E0C3A0F-722A-4FE6-9210-A27171FAF563}" destId="{702ADFE1-29EC-4B28-958B-EC0C749936FB}" srcOrd="0" destOrd="0" presId="urn:microsoft.com/office/officeart/2005/8/layout/arrow2"/>
    <dgm:cxn modelId="{03E8DA4A-6E4E-4A8D-B952-EA52AE2A3F1D}" type="presParOf" srcId="{4E0C3A0F-722A-4FE6-9210-A27171FAF563}" destId="{68635612-5EF4-4147-9BE6-D4F6133CCA06}" srcOrd="1" destOrd="0" presId="urn:microsoft.com/office/officeart/2005/8/layout/arrow2"/>
    <dgm:cxn modelId="{B7BDA6C7-7C04-4D26-B23D-E1CB73C349A7}" type="presParOf" srcId="{68635612-5EF4-4147-9BE6-D4F6133CCA06}" destId="{CD03B0F6-B1F8-49C3-9275-BAC723D16A1B}" srcOrd="0" destOrd="0" presId="urn:microsoft.com/office/officeart/2005/8/layout/arrow2"/>
    <dgm:cxn modelId="{873B3FE7-13CD-44A0-B164-AFAD171CB53E}" type="presParOf" srcId="{68635612-5EF4-4147-9BE6-D4F6133CCA06}" destId="{5A5906DB-3935-4FDE-93AC-5219FB125579}" srcOrd="1" destOrd="0" presId="urn:microsoft.com/office/officeart/2005/8/layout/arrow2"/>
    <dgm:cxn modelId="{22B4DBB0-9B15-43CF-834A-B2C4697C9978}" type="presParOf" srcId="{68635612-5EF4-4147-9BE6-D4F6133CCA06}" destId="{CFA0E179-8B64-4A7B-BC95-35EEBBEA740B}" srcOrd="2" destOrd="0" presId="urn:microsoft.com/office/officeart/2005/8/layout/arrow2"/>
    <dgm:cxn modelId="{519C3C8E-D3D5-4628-BDC5-87841091BE6A}" type="presParOf" srcId="{68635612-5EF4-4147-9BE6-D4F6133CCA06}" destId="{FDCE555B-5F55-478F-A80E-1CBF3CACCB3D}" srcOrd="3"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2ADFE1-29EC-4B28-958B-EC0C749936FB}">
      <dsp:nvSpPr>
        <dsp:cNvPr id="0" name=""/>
        <dsp:cNvSpPr/>
      </dsp:nvSpPr>
      <dsp:spPr>
        <a:xfrm>
          <a:off x="-14864" y="0"/>
          <a:ext cx="5934385" cy="331236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03B0F6-B1F8-49C3-9275-BAC723D16A1B}">
      <dsp:nvSpPr>
        <dsp:cNvPr id="0" name=""/>
        <dsp:cNvSpPr/>
      </dsp:nvSpPr>
      <dsp:spPr>
        <a:xfrm>
          <a:off x="1534634" y="1805240"/>
          <a:ext cx="185492" cy="1854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906DB-3935-4FDE-93AC-5219FB125579}">
      <dsp:nvSpPr>
        <dsp:cNvPr id="0" name=""/>
        <dsp:cNvSpPr/>
      </dsp:nvSpPr>
      <dsp:spPr>
        <a:xfrm>
          <a:off x="648075" y="1897986"/>
          <a:ext cx="3681042" cy="1414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289" tIns="0" rIns="0" bIns="0" numCol="1" spcCol="1270" anchor="t" anchorCtr="0">
          <a:noAutofit/>
        </a:bodyPr>
        <a:lstStyle/>
        <a:p>
          <a:pPr lvl="0" algn="l" defTabSz="1778000">
            <a:lnSpc>
              <a:spcPct val="90000"/>
            </a:lnSpc>
            <a:spcBef>
              <a:spcPct val="0"/>
            </a:spcBef>
            <a:spcAft>
              <a:spcPct val="35000"/>
            </a:spcAft>
          </a:pPr>
          <a:endParaRPr lang="de-CH" sz="4000" kern="1200" dirty="0" smtClean="0"/>
        </a:p>
        <a:p>
          <a:pPr lvl="0" algn="l" defTabSz="1778000">
            <a:lnSpc>
              <a:spcPct val="90000"/>
            </a:lnSpc>
            <a:spcBef>
              <a:spcPct val="0"/>
            </a:spcBef>
            <a:spcAft>
              <a:spcPct val="35000"/>
            </a:spcAft>
          </a:pPr>
          <a:r>
            <a:rPr lang="de-CH" sz="4000" kern="1200" dirty="0" smtClean="0"/>
            <a:t>4years</a:t>
          </a:r>
          <a:endParaRPr lang="en-GB" sz="4000" kern="1200" dirty="0"/>
        </a:p>
      </dsp:txBody>
      <dsp:txXfrm>
        <a:off x="648075" y="1897986"/>
        <a:ext cx="3681042" cy="1414381"/>
      </dsp:txXfrm>
    </dsp:sp>
    <dsp:sp modelId="{CFA0E179-8B64-4A7B-BC95-35EEBBEA740B}">
      <dsp:nvSpPr>
        <dsp:cNvPr id="0" name=""/>
        <dsp:cNvSpPr/>
      </dsp:nvSpPr>
      <dsp:spPr>
        <a:xfrm>
          <a:off x="3243816" y="960586"/>
          <a:ext cx="317987" cy="31798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E555B-5F55-478F-A80E-1CBF3CACCB3D}">
      <dsp:nvSpPr>
        <dsp:cNvPr id="0" name=""/>
        <dsp:cNvSpPr/>
      </dsp:nvSpPr>
      <dsp:spPr>
        <a:xfrm>
          <a:off x="3631494" y="1872210"/>
          <a:ext cx="2273161" cy="831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95" tIns="0" rIns="0" bIns="0" numCol="1" spcCol="1270" anchor="t" anchorCtr="0">
          <a:noAutofit/>
        </a:bodyPr>
        <a:lstStyle/>
        <a:p>
          <a:pPr lvl="0" algn="l" defTabSz="1778000">
            <a:lnSpc>
              <a:spcPct val="90000"/>
            </a:lnSpc>
            <a:spcBef>
              <a:spcPct val="0"/>
            </a:spcBef>
            <a:spcAft>
              <a:spcPct val="35000"/>
            </a:spcAft>
          </a:pPr>
          <a:r>
            <a:rPr lang="de-CH" sz="4000" kern="1200" dirty="0" smtClean="0">
              <a:solidFill>
                <a:srgbClr val="FFFF00"/>
              </a:solidFill>
            </a:rPr>
            <a:t>4.11 </a:t>
          </a:r>
          <a:r>
            <a:rPr lang="de-CH" sz="4000" kern="1200" dirty="0" err="1" smtClean="0">
              <a:solidFill>
                <a:srgbClr val="FFFF00"/>
              </a:solidFill>
            </a:rPr>
            <a:t>years</a:t>
          </a:r>
          <a:endParaRPr lang="en-GB" sz="4000" kern="1200" dirty="0">
            <a:solidFill>
              <a:srgbClr val="FFFF00"/>
            </a:solidFill>
          </a:endParaRPr>
        </a:p>
      </dsp:txBody>
      <dsp:txXfrm>
        <a:off x="3631494" y="1872210"/>
        <a:ext cx="2273161" cy="83154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2ADFE1-29EC-4B28-958B-EC0C749936FB}">
      <dsp:nvSpPr>
        <dsp:cNvPr id="0" name=""/>
        <dsp:cNvSpPr/>
      </dsp:nvSpPr>
      <dsp:spPr>
        <a:xfrm>
          <a:off x="892092" y="0"/>
          <a:ext cx="3225209" cy="18002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03B0F6-B1F8-49C3-9275-BAC723D16A1B}">
      <dsp:nvSpPr>
        <dsp:cNvPr id="0" name=""/>
        <dsp:cNvSpPr/>
      </dsp:nvSpPr>
      <dsp:spPr>
        <a:xfrm>
          <a:off x="1713790" y="981108"/>
          <a:ext cx="100811" cy="1008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5906DB-3935-4FDE-93AC-5219FB125579}">
      <dsp:nvSpPr>
        <dsp:cNvPr id="0" name=""/>
        <dsp:cNvSpPr/>
      </dsp:nvSpPr>
      <dsp:spPr>
        <a:xfrm>
          <a:off x="1231964" y="1031514"/>
          <a:ext cx="2000566" cy="7686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418" tIns="0" rIns="0" bIns="0" numCol="1" spcCol="1270" anchor="t" anchorCtr="0">
          <a:noAutofit/>
        </a:bodyPr>
        <a:lstStyle/>
        <a:p>
          <a:pPr lvl="0" algn="l" defTabSz="977900">
            <a:lnSpc>
              <a:spcPct val="90000"/>
            </a:lnSpc>
            <a:spcBef>
              <a:spcPct val="0"/>
            </a:spcBef>
            <a:spcAft>
              <a:spcPct val="35000"/>
            </a:spcAft>
          </a:pPr>
          <a:endParaRPr lang="de-CH" sz="2200" kern="1200" dirty="0" smtClean="0"/>
        </a:p>
        <a:p>
          <a:pPr lvl="0" algn="l" defTabSz="977900">
            <a:lnSpc>
              <a:spcPct val="90000"/>
            </a:lnSpc>
            <a:spcBef>
              <a:spcPct val="0"/>
            </a:spcBef>
            <a:spcAft>
              <a:spcPct val="35000"/>
            </a:spcAft>
          </a:pPr>
          <a:r>
            <a:rPr lang="de-CH" sz="2200" kern="1200" dirty="0" smtClean="0"/>
            <a:t>4years</a:t>
          </a:r>
          <a:endParaRPr lang="en-GB" sz="2200" kern="1200" dirty="0"/>
        </a:p>
      </dsp:txBody>
      <dsp:txXfrm>
        <a:off x="1231964" y="1031514"/>
        <a:ext cx="2000566" cy="768685"/>
      </dsp:txXfrm>
    </dsp:sp>
    <dsp:sp modelId="{CFA0E179-8B64-4A7B-BC95-35EEBBEA740B}">
      <dsp:nvSpPr>
        <dsp:cNvPr id="0" name=""/>
        <dsp:cNvSpPr/>
      </dsp:nvSpPr>
      <dsp:spPr>
        <a:xfrm>
          <a:off x="2642693" y="522058"/>
          <a:ext cx="172819" cy="1728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CE555B-5F55-478F-A80E-1CBF3CACCB3D}">
      <dsp:nvSpPr>
        <dsp:cNvPr id="0" name=""/>
        <dsp:cNvSpPr/>
      </dsp:nvSpPr>
      <dsp:spPr>
        <a:xfrm>
          <a:off x="3049063" y="1017505"/>
          <a:ext cx="1235413" cy="4519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573" tIns="0" rIns="0" bIns="0" numCol="1" spcCol="1270" anchor="t" anchorCtr="0">
          <a:noAutofit/>
        </a:bodyPr>
        <a:lstStyle/>
        <a:p>
          <a:pPr lvl="0" algn="l" defTabSz="977900">
            <a:lnSpc>
              <a:spcPct val="90000"/>
            </a:lnSpc>
            <a:spcBef>
              <a:spcPct val="0"/>
            </a:spcBef>
            <a:spcAft>
              <a:spcPct val="35000"/>
            </a:spcAft>
          </a:pPr>
          <a:r>
            <a:rPr lang="de-CH" sz="2200" kern="1200" dirty="0" smtClean="0">
              <a:solidFill>
                <a:srgbClr val="FFFF00"/>
              </a:solidFill>
            </a:rPr>
            <a:t>4.11 </a:t>
          </a:r>
          <a:r>
            <a:rPr lang="de-CH" sz="2200" kern="1200" dirty="0" err="1" smtClean="0">
              <a:solidFill>
                <a:srgbClr val="FFFF00"/>
              </a:solidFill>
            </a:rPr>
            <a:t>years</a:t>
          </a:r>
          <a:endParaRPr lang="en-GB" sz="2200" kern="1200" dirty="0">
            <a:solidFill>
              <a:srgbClr val="FFFF00"/>
            </a:solidFill>
          </a:endParaRPr>
        </a:p>
      </dsp:txBody>
      <dsp:txXfrm>
        <a:off x="3049063" y="1017505"/>
        <a:ext cx="1235413" cy="451928"/>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F1339AD-DD53-4579-B352-1E1C7866D319}" type="datetimeFigureOut">
              <a:rPr lang="en-GB" smtClean="0"/>
              <a:pPr/>
              <a:t>11/10/2014</a:t>
            </a:fld>
            <a:endParaRPr lang="en-GB"/>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76C8E3-2A9C-446F-9A4C-66396465B8DA}" type="slidenum">
              <a:rPr lang="en-GB" smtClean="0"/>
              <a:pPr/>
              <a:t>‹Nr.›</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F0053-F123-448B-979F-F65E04BC1EA3}" type="datetimeFigureOut">
              <a:rPr lang="en-GB" smtClean="0"/>
              <a:pPr/>
              <a:t>11/10/2014</a:t>
            </a:fld>
            <a:endParaRPr lang="en-GB"/>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2294B-E456-4002-8586-09DA6991E0D2}" type="slidenum">
              <a:rPr lang="en-GB" smtClean="0"/>
              <a:pPr/>
              <a:t>‹Nr.›</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81075" y="250825"/>
            <a:ext cx="2430463" cy="1822450"/>
          </a:xfrm>
        </p:spPr>
      </p:sp>
      <p:sp>
        <p:nvSpPr>
          <p:cNvPr id="3" name="Notizenplatzhalter 2"/>
          <p:cNvSpPr>
            <a:spLocks noGrp="1"/>
          </p:cNvSpPr>
          <p:nvPr>
            <p:ph type="body" idx="1"/>
          </p:nvPr>
        </p:nvSpPr>
        <p:spPr>
          <a:xfrm>
            <a:off x="188640" y="2339752"/>
            <a:ext cx="6336704" cy="6552728"/>
          </a:xfrm>
        </p:spPr>
        <p:txBody>
          <a:bodyPr>
            <a:normAutofit fontScale="92500" lnSpcReduction="20000"/>
          </a:bodyPr>
          <a:lstStyle/>
          <a:p>
            <a:pPr marL="6350" lvl="1"/>
            <a:r>
              <a:rPr lang="en-GB" sz="1500" b="1" i="1" dirty="0" smtClean="0">
                <a:latin typeface="Arial" pitchFamily="34" charset="0"/>
                <a:cs typeface="Arial" pitchFamily="34" charset="0"/>
              </a:rPr>
              <a:t>The range of ways in which children are educated at home. </a:t>
            </a:r>
            <a:r>
              <a:rPr lang="en-GB" sz="1500" cap="all" dirty="0" smtClean="0">
                <a:latin typeface="Arial" pitchFamily="34" charset="0"/>
                <a:cs typeface="Arial" pitchFamily="34" charset="0"/>
              </a:rPr>
              <a:t>H</a:t>
            </a:r>
            <a:r>
              <a:rPr lang="en-GB" sz="1500" dirty="0" smtClean="0">
                <a:latin typeface="Arial" pitchFamily="34" charset="0"/>
                <a:cs typeface="Arial" pitchFamily="34" charset="0"/>
              </a:rPr>
              <a:t>ome education can take a variety of forms ranging from the formal to the informal. However, it should be understood that formal home education is not in any way the same as formal school education. The overall format for home education is characterised by liquidity and flexibility, and can be described as follows:</a:t>
            </a:r>
          </a:p>
          <a:p>
            <a:pPr marL="6350" lvl="1"/>
            <a:endParaRPr lang="en-GB" sz="1500" dirty="0" smtClean="0">
              <a:latin typeface="Arial" pitchFamily="34" charset="0"/>
              <a:cs typeface="Arial" pitchFamily="34" charset="0"/>
            </a:endParaRPr>
          </a:p>
          <a:p>
            <a:pPr marL="363538" lvl="2">
              <a:buFont typeface="Arial" pitchFamily="34" charset="0"/>
              <a:buChar char="•"/>
            </a:pPr>
            <a:r>
              <a:rPr lang="en-GB" sz="1500" dirty="0" smtClean="0">
                <a:latin typeface="Arial" pitchFamily="34" charset="0"/>
                <a:cs typeface="Arial" pitchFamily="34" charset="0"/>
              </a:rPr>
              <a:t>All the types of home education can be set along a spectrum from an informal child-led approach, through a mid point, to a didactic, parent-led style. All approaches on this spectrum are child-centred in that the education revolves around the individual child or children's needs.</a:t>
            </a:r>
          </a:p>
          <a:p>
            <a:pPr marL="363538" lvl="2">
              <a:buFont typeface="Arial" pitchFamily="34" charset="0"/>
              <a:buChar char="•"/>
            </a:pPr>
            <a:endParaRPr lang="en-GB" sz="1500" dirty="0" smtClean="0">
              <a:latin typeface="Arial" pitchFamily="34" charset="0"/>
              <a:cs typeface="Arial" pitchFamily="34" charset="0"/>
            </a:endParaRPr>
          </a:p>
          <a:p>
            <a:pPr marL="363538" lvl="2">
              <a:buFont typeface="Arial" pitchFamily="34" charset="0"/>
              <a:buChar char="•"/>
            </a:pPr>
            <a:r>
              <a:rPr lang="en-GB" sz="1500" dirty="0" smtClean="0">
                <a:latin typeface="Arial" pitchFamily="34" charset="0"/>
                <a:cs typeface="Arial" pitchFamily="34" charset="0"/>
              </a:rPr>
              <a:t>Families often use different approaches for different children, thus whilst one child may prefer a workbook or curriculum led education, another child may respond better to a more liberal style.</a:t>
            </a:r>
          </a:p>
          <a:p>
            <a:pPr marL="363538" lvl="2">
              <a:buFont typeface="Arial" pitchFamily="34" charset="0"/>
              <a:buChar char="•"/>
            </a:pPr>
            <a:endParaRPr lang="en-GB" sz="1500" dirty="0" smtClean="0">
              <a:latin typeface="Arial" pitchFamily="34" charset="0"/>
              <a:cs typeface="Arial" pitchFamily="34" charset="0"/>
            </a:endParaRPr>
          </a:p>
          <a:p>
            <a:pPr marL="363538" lvl="2">
              <a:buFont typeface="Arial" pitchFamily="34" charset="0"/>
              <a:buChar char="•"/>
            </a:pPr>
            <a:r>
              <a:rPr lang="en-GB" sz="1500" dirty="0" smtClean="0">
                <a:latin typeface="Arial" pitchFamily="34" charset="0"/>
                <a:cs typeface="Arial" pitchFamily="34" charset="0"/>
              </a:rPr>
              <a:t>Parents tend to adapt their approach depending on age. Researchers such as Thomas (1998) have found that families who have recently withdrawn children from school tend to follow a curriculum initially but that they relax this over time as they move to a child led approach. However, Rothermel (2002) has concluded that where there is a change in style, parents of children home educated from birth tend to move from the informal to the formal, that is, the reverse of parents who have withdrawn their children from school. </a:t>
            </a:r>
          </a:p>
          <a:p>
            <a:pPr marL="0" lvl="2"/>
            <a:endParaRPr lang="en-GB" sz="1500" cap="all" dirty="0" smtClean="0">
              <a:latin typeface="Arial" pitchFamily="34" charset="0"/>
              <a:cs typeface="Arial" pitchFamily="34" charset="0"/>
            </a:endParaRPr>
          </a:p>
          <a:p>
            <a:pPr marL="0" lvl="2"/>
            <a:r>
              <a:rPr lang="en-GB" sz="1500" cap="all" dirty="0" smtClean="0">
                <a:latin typeface="Arial" pitchFamily="34" charset="0"/>
                <a:cs typeface="Arial" pitchFamily="34" charset="0"/>
              </a:rPr>
              <a:t>a</a:t>
            </a:r>
            <a:r>
              <a:rPr lang="en-GB" sz="1500" dirty="0" smtClean="0">
                <a:latin typeface="Arial" pitchFamily="34" charset="0"/>
                <a:cs typeface="Arial" pitchFamily="34" charset="0"/>
              </a:rPr>
              <a:t> simple definition of the styles is as follows:</a:t>
            </a:r>
          </a:p>
          <a:p>
            <a:pPr marL="0" lvl="2"/>
            <a:endParaRPr lang="en-GB" sz="1500" dirty="0" smtClean="0">
              <a:latin typeface="Arial" pitchFamily="34" charset="0"/>
              <a:cs typeface="Arial" pitchFamily="34" charset="0"/>
            </a:endParaRPr>
          </a:p>
          <a:p>
            <a:pPr marL="363538" lvl="0"/>
            <a:r>
              <a:rPr lang="en-GB" sz="1500" b="1" i="1" dirty="0" smtClean="0">
                <a:latin typeface="Arial" pitchFamily="34" charset="0"/>
                <a:cs typeface="Arial" pitchFamily="34" charset="0"/>
              </a:rPr>
              <a:t>Child-led. </a:t>
            </a:r>
            <a:r>
              <a:rPr lang="en-GB" sz="1500" dirty="0" smtClean="0">
                <a:latin typeface="Arial" pitchFamily="34" charset="0"/>
                <a:cs typeface="Arial" pitchFamily="34" charset="0"/>
              </a:rPr>
              <a:t>These families tend to take each day as it comes and to follow the children's lead. </a:t>
            </a:r>
          </a:p>
          <a:p>
            <a:pPr marL="363538" lvl="0"/>
            <a:r>
              <a:rPr lang="en-GB" sz="1500" b="1" i="1" dirty="0" smtClean="0">
                <a:latin typeface="Arial" pitchFamily="34" charset="0"/>
                <a:cs typeface="Arial" pitchFamily="34" charset="0"/>
              </a:rPr>
              <a:t>Mixed. </a:t>
            </a:r>
            <a:r>
              <a:rPr lang="en-GB" sz="1500" dirty="0" smtClean="0">
                <a:latin typeface="Arial" pitchFamily="34" charset="0"/>
                <a:cs typeface="Arial" pitchFamily="34" charset="0"/>
              </a:rPr>
              <a:t>These families will adopt more of a shared approach to learning. The parents may expect some formal input from the children but will also follow the children's lead in giving them plenty of freedom to decide for themselves what they want to do</a:t>
            </a:r>
            <a:r>
              <a:rPr lang="en-GB" sz="1500" b="1" i="1" dirty="0" smtClean="0">
                <a:latin typeface="Arial" pitchFamily="34" charset="0"/>
                <a:cs typeface="Arial" pitchFamily="34" charset="0"/>
              </a:rPr>
              <a:t>. </a:t>
            </a:r>
            <a:endParaRPr lang="en-GB" sz="1500" dirty="0" smtClean="0">
              <a:latin typeface="Arial" pitchFamily="34" charset="0"/>
              <a:cs typeface="Arial" pitchFamily="34" charset="0"/>
            </a:endParaRPr>
          </a:p>
          <a:p>
            <a:pPr marL="363538" lvl="1"/>
            <a:r>
              <a:rPr lang="en-GB" sz="1500" b="1" i="1" dirty="0" smtClean="0">
                <a:latin typeface="Arial" pitchFamily="34" charset="0"/>
                <a:cs typeface="Arial" pitchFamily="34" charset="0"/>
              </a:rPr>
              <a:t>Parent-led. </a:t>
            </a:r>
            <a:r>
              <a:rPr lang="en-GB" sz="1500" dirty="0" smtClean="0">
                <a:latin typeface="Arial" pitchFamily="34" charset="0"/>
                <a:cs typeface="Arial" pitchFamily="34" charset="0"/>
              </a:rPr>
              <a:t>It is more likely that these children will follow a purchased curriculum and their parents will take all decisions about how the children's days are organised.</a:t>
            </a:r>
          </a:p>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 SEE NOTES</a:t>
            </a:r>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lvl="1"/>
            <a:r>
              <a:rPr lang="en-GB" sz="1600" b="1" i="1" dirty="0" smtClean="0">
                <a:latin typeface="Arial" pitchFamily="34" charset="0"/>
                <a:cs typeface="Arial" pitchFamily="34" charset="0"/>
              </a:rPr>
              <a:t>Children labelled by others as hyperactive</a:t>
            </a:r>
            <a:r>
              <a:rPr lang="en-GB" sz="1600" dirty="0" smtClean="0">
                <a:latin typeface="Arial" pitchFamily="34" charset="0"/>
                <a:cs typeface="Arial" pitchFamily="34" charset="0"/>
              </a:rPr>
              <a:t>.  At 4 or 5 when school children are usually able to write and read a little and sit for periods at their tables engaged in teacher directed activities involving concentration, the home educated child of this age is very often still at a play based stage, where he or she is not required to sit and learn or raise a hand to ask a question. It can seem, to an onlooker, that these children are hyperactive, unable to engage in 'proper' activity, and that they are unruly. </a:t>
            </a:r>
          </a:p>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err="1" smtClean="0"/>
              <a:t>Stereotyplcal</a:t>
            </a:r>
            <a:r>
              <a:rPr lang="de-CH" dirty="0" smtClean="0"/>
              <a:t>  </a:t>
            </a:r>
            <a:r>
              <a:rPr lang="de-CH" dirty="0" err="1" smtClean="0"/>
              <a:t>school</a:t>
            </a:r>
            <a:r>
              <a:rPr lang="de-CH" dirty="0" smtClean="0"/>
              <a:t> </a:t>
            </a:r>
            <a:r>
              <a:rPr lang="de-CH" dirty="0" err="1" smtClean="0"/>
              <a:t>verusu</a:t>
            </a:r>
            <a:r>
              <a:rPr lang="de-CH" dirty="0" smtClean="0"/>
              <a:t> </a:t>
            </a:r>
            <a:r>
              <a:rPr lang="de-CH" dirty="0" err="1" smtClean="0"/>
              <a:t>home</a:t>
            </a:r>
            <a:r>
              <a:rPr lang="de-CH" dirty="0" smtClean="0"/>
              <a:t> </a:t>
            </a:r>
            <a:r>
              <a:rPr lang="de-CH" dirty="0" err="1" smtClean="0"/>
              <a:t>education</a:t>
            </a:r>
            <a:r>
              <a:rPr lang="de-CH" dirty="0" smtClean="0"/>
              <a:t> (Europe)</a:t>
            </a:r>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smtClean="0"/>
              <a:t>SEE NOTES</a:t>
            </a:r>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lvl="1"/>
            <a:r>
              <a:rPr lang="en-GB" b="1" i="1" dirty="0" smtClean="0"/>
              <a:t>Criticisms</a:t>
            </a:r>
            <a:r>
              <a:rPr lang="en-GB" dirty="0" smtClean="0"/>
              <a:t>. Critics of home education criticise home education for the lack of exposure to diversity, the lack of participation in greater society and the potential difficulty entering mainstream life, but there is no research evidence that I am aware of to support this viewpoint. Research with home-educated adults indicates that they contribute far more to community activities than their schooled counterparts.       </a:t>
            </a:r>
          </a:p>
          <a:p>
            <a:pPr lvl="1"/>
            <a:endParaRPr lang="en-GB" dirty="0" smtClean="0"/>
          </a:p>
          <a:p>
            <a:pPr lvl="1"/>
            <a:r>
              <a:rPr lang="en-GB" dirty="0" smtClean="0"/>
              <a:t>In the UK Home educating families often report that they feel vulnerable to criticism by non home educators on the issue of their children's socialisation and assumed isolation (Rothermel 2002). This exposure to criticism may well stem from the lack of information held by LAs and government about home educators. </a:t>
            </a:r>
          </a:p>
          <a:p>
            <a:pPr lvl="1"/>
            <a:endParaRPr lang="en-GB" dirty="0" smtClean="0"/>
          </a:p>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dirty="0" err="1" smtClean="0"/>
              <a:t>Badman</a:t>
            </a:r>
            <a:r>
              <a:rPr lang="de-CH" dirty="0" smtClean="0"/>
              <a:t> 2009</a:t>
            </a:r>
          </a:p>
          <a:p>
            <a:endParaRPr lang="de-CH" dirty="0" smtClean="0"/>
          </a:p>
          <a:p>
            <a:r>
              <a:rPr lang="de-CH" dirty="0" smtClean="0"/>
              <a:t>Cover </a:t>
            </a:r>
            <a:r>
              <a:rPr lang="de-CH" dirty="0" err="1" smtClean="0"/>
              <a:t>for</a:t>
            </a:r>
            <a:r>
              <a:rPr lang="de-CH" dirty="0" smtClean="0"/>
              <a:t> </a:t>
            </a:r>
            <a:r>
              <a:rPr lang="de-CH" dirty="0" err="1" smtClean="0"/>
              <a:t>child</a:t>
            </a:r>
            <a:r>
              <a:rPr lang="de-CH" dirty="0" smtClean="0"/>
              <a:t> </a:t>
            </a:r>
            <a:r>
              <a:rPr lang="de-CH" dirty="0" err="1" smtClean="0"/>
              <a:t>abuse</a:t>
            </a:r>
            <a:endParaRPr lang="de-CH" dirty="0" smtClean="0"/>
          </a:p>
          <a:p>
            <a:endParaRPr lang="de-CH" dirty="0" smtClean="0"/>
          </a:p>
          <a:p>
            <a:r>
              <a:rPr lang="de-CH" dirty="0" err="1" smtClean="0"/>
              <a:t>Statis</a:t>
            </a:r>
            <a:r>
              <a:rPr lang="de-CH" dirty="0" smtClean="0"/>
              <a:t> </a:t>
            </a:r>
            <a:r>
              <a:rPr lang="de-CH" dirty="0" err="1" smtClean="0"/>
              <a:t>rejected</a:t>
            </a:r>
            <a:r>
              <a:rPr lang="de-CH" dirty="0" smtClean="0"/>
              <a:t> </a:t>
            </a:r>
            <a:r>
              <a:rPr lang="de-CH" dirty="0" err="1" smtClean="0"/>
              <a:t>by</a:t>
            </a:r>
            <a:r>
              <a:rPr lang="de-CH" dirty="0" smtClean="0"/>
              <a:t> </a:t>
            </a:r>
            <a:r>
              <a:rPr lang="de-CH" dirty="0" err="1" smtClean="0"/>
              <a:t>the</a:t>
            </a:r>
            <a:r>
              <a:rPr lang="de-CH" dirty="0" smtClean="0"/>
              <a:t> </a:t>
            </a:r>
            <a:r>
              <a:rPr lang="de-CH" dirty="0" err="1" smtClean="0"/>
              <a:t>select</a:t>
            </a:r>
            <a:r>
              <a:rPr lang="de-CH" dirty="0" smtClean="0"/>
              <a:t> </a:t>
            </a:r>
            <a:r>
              <a:rPr lang="de-CH" dirty="0" err="1" smtClean="0"/>
              <a:t>committe</a:t>
            </a:r>
            <a:r>
              <a:rPr lang="de-CH" dirty="0" smtClean="0"/>
              <a:t> </a:t>
            </a:r>
            <a:r>
              <a:rPr lang="de-CH" dirty="0" err="1" smtClean="0"/>
              <a:t>for</a:t>
            </a:r>
            <a:r>
              <a:rPr lang="de-CH" dirty="0" smtClean="0"/>
              <a:t> </a:t>
            </a:r>
            <a:r>
              <a:rPr lang="de-CH" dirty="0" err="1" smtClean="0"/>
              <a:t>education</a:t>
            </a:r>
            <a:r>
              <a:rPr lang="de-CH" dirty="0" smtClean="0"/>
              <a:t>   2010</a:t>
            </a:r>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lvl="0"/>
            <a:r>
              <a:rPr lang="en-GB" sz="1600" dirty="0" smtClean="0">
                <a:latin typeface="Arial" pitchFamily="34" charset="0"/>
                <a:cs typeface="Arial" pitchFamily="34" charset="0"/>
              </a:rPr>
              <a:t>The concept of ‘school readiness’ is a new one and is often confused with simple ‘readiness’, not forcing children to learn a task or a skill until they seem competent. By talking parents into believing in ‘school readiness’, the state plays to the ego of the parent. A parent whose child goes a earlier to school is often proud to say, “He’s ready for school”.    </a:t>
            </a:r>
          </a:p>
          <a:p>
            <a:pPr lvl="0"/>
            <a:endParaRPr lang="en-GB" sz="1600" dirty="0" smtClean="0">
              <a:latin typeface="Arial" pitchFamily="34" charset="0"/>
              <a:cs typeface="Arial" pitchFamily="34" charset="0"/>
            </a:endParaRPr>
          </a:p>
          <a:p>
            <a:pPr lvl="0"/>
            <a:r>
              <a:rPr lang="en-GB" sz="1600" dirty="0" smtClean="0">
                <a:latin typeface="Arial" pitchFamily="34" charset="0"/>
                <a:cs typeface="Arial" pitchFamily="34" charset="0"/>
              </a:rPr>
              <a:t>This implies the arrival of a time when a child is ready to learn what the state decide it should. This ebbs away at the intuition and inventiveness of parent power.       </a:t>
            </a:r>
          </a:p>
        </p:txBody>
      </p:sp>
      <p:sp>
        <p:nvSpPr>
          <p:cNvPr id="4" name="Foliennummernplatzhalter 3"/>
          <p:cNvSpPr>
            <a:spLocks noGrp="1"/>
          </p:cNvSpPr>
          <p:nvPr>
            <p:ph type="sldNum" sz="quarter" idx="10"/>
          </p:nvPr>
        </p:nvSpPr>
        <p:spPr/>
        <p:txBody>
          <a:bodyPr/>
          <a:lstStyle/>
          <a:p>
            <a:fld id="{2B62294B-E456-4002-8586-09DA6991E0D2}"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32</a:t>
            </a:fld>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33</a:t>
            </a:fld>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dirty="0"/>
          </a:p>
        </p:txBody>
      </p:sp>
      <p:sp>
        <p:nvSpPr>
          <p:cNvPr id="4" name="Foliennummernplatzhalter 3"/>
          <p:cNvSpPr>
            <a:spLocks noGrp="1"/>
          </p:cNvSpPr>
          <p:nvPr>
            <p:ph type="sldNum" sz="quarter" idx="10"/>
          </p:nvPr>
        </p:nvSpPr>
        <p:spPr/>
        <p:txBody>
          <a:bodyPr/>
          <a:lstStyle/>
          <a:p>
            <a:fld id="{2B62294B-E456-4002-8586-09DA6991E0D2}" type="slidenum">
              <a:rPr lang="en-GB" smtClean="0"/>
              <a:pPr/>
              <a:t>34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GB"/>
          </a:p>
        </p:txBody>
      </p:sp>
      <p:sp>
        <p:nvSpPr>
          <p:cNvPr id="4" name="Foliennummernplatzhalter 3"/>
          <p:cNvSpPr>
            <a:spLocks noGrp="1"/>
          </p:cNvSpPr>
          <p:nvPr>
            <p:ph type="sldNum" sz="quarter" idx="10"/>
          </p:nvPr>
        </p:nvSpPr>
        <p:spPr/>
        <p:txBody>
          <a:bodyPr/>
          <a:lstStyle/>
          <a:p>
            <a:fld id="{2B62294B-E456-4002-8586-09DA6991E0D2}"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lvl1pPr>
              <a:defRPr/>
            </a:lvl1pPr>
          </a:lstStyle>
          <a:p>
            <a:endParaRPr lang="en-GB"/>
          </a:p>
        </p:txBody>
      </p:sp>
      <p:sp>
        <p:nvSpPr>
          <p:cNvPr id="5" name="Fußzeilenplatzhalter 4"/>
          <p:cNvSpPr>
            <a:spLocks noGrp="1"/>
          </p:cNvSpPr>
          <p:nvPr>
            <p:ph type="ftr" sz="quarter" idx="11"/>
          </p:nvPr>
        </p:nvSpPr>
        <p:spPr/>
        <p:txBody>
          <a:bodyPr/>
          <a:lstStyle>
            <a:lvl1pPr>
              <a:defRPr/>
            </a:lvl1pPr>
          </a:lstStyle>
          <a:p>
            <a:endParaRPr lang="en-GB"/>
          </a:p>
        </p:txBody>
      </p:sp>
      <p:sp>
        <p:nvSpPr>
          <p:cNvPr id="6" name="Foliennummernplatzhalter 5"/>
          <p:cNvSpPr>
            <a:spLocks noGrp="1"/>
          </p:cNvSpPr>
          <p:nvPr>
            <p:ph type="sldNum" sz="quarter" idx="12"/>
          </p:nvPr>
        </p:nvSpPr>
        <p:spPr/>
        <p:txBody>
          <a:bodyPr/>
          <a:lstStyle>
            <a:lvl1pPr>
              <a:defRPr/>
            </a:lvl1pPr>
          </a:lstStyle>
          <a:p>
            <a:fld id="{90432D54-F195-4250-B5A4-1670769AB7A7}" type="slidenum">
              <a:rPr lang="en-GB"/>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lvl1pPr>
              <a:defRPr/>
            </a:lvl1pPr>
          </a:lstStyle>
          <a:p>
            <a:endParaRPr lang="en-GB"/>
          </a:p>
        </p:txBody>
      </p:sp>
      <p:sp>
        <p:nvSpPr>
          <p:cNvPr id="5" name="Fußzeilenplatzhalter 4"/>
          <p:cNvSpPr>
            <a:spLocks noGrp="1"/>
          </p:cNvSpPr>
          <p:nvPr>
            <p:ph type="ftr" sz="quarter" idx="11"/>
          </p:nvPr>
        </p:nvSpPr>
        <p:spPr/>
        <p:txBody>
          <a:bodyPr/>
          <a:lstStyle>
            <a:lvl1pPr>
              <a:defRPr/>
            </a:lvl1pPr>
          </a:lstStyle>
          <a:p>
            <a:endParaRPr lang="en-GB"/>
          </a:p>
        </p:txBody>
      </p:sp>
      <p:sp>
        <p:nvSpPr>
          <p:cNvPr id="6" name="Foliennummernplatzhalter 5"/>
          <p:cNvSpPr>
            <a:spLocks noGrp="1"/>
          </p:cNvSpPr>
          <p:nvPr>
            <p:ph type="sldNum" sz="quarter" idx="12"/>
          </p:nvPr>
        </p:nvSpPr>
        <p:spPr/>
        <p:txBody>
          <a:bodyPr/>
          <a:lstStyle>
            <a:lvl1pPr>
              <a:defRPr/>
            </a:lvl1pPr>
          </a:lstStyle>
          <a:p>
            <a:fld id="{951019E7-DE7C-4789-B55B-5E680E7F7C3E}" type="slidenum">
              <a:rPr lang="en-GB"/>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lvl1pPr>
              <a:defRPr/>
            </a:lvl1pPr>
          </a:lstStyle>
          <a:p>
            <a:endParaRPr lang="en-GB"/>
          </a:p>
        </p:txBody>
      </p:sp>
      <p:sp>
        <p:nvSpPr>
          <p:cNvPr id="5" name="Fußzeilenplatzhalter 4"/>
          <p:cNvSpPr>
            <a:spLocks noGrp="1"/>
          </p:cNvSpPr>
          <p:nvPr>
            <p:ph type="ftr" sz="quarter" idx="11"/>
          </p:nvPr>
        </p:nvSpPr>
        <p:spPr/>
        <p:txBody>
          <a:bodyPr/>
          <a:lstStyle>
            <a:lvl1pPr>
              <a:defRPr/>
            </a:lvl1pPr>
          </a:lstStyle>
          <a:p>
            <a:endParaRPr lang="en-GB"/>
          </a:p>
        </p:txBody>
      </p:sp>
      <p:sp>
        <p:nvSpPr>
          <p:cNvPr id="6" name="Foliennummernplatzhalter 5"/>
          <p:cNvSpPr>
            <a:spLocks noGrp="1"/>
          </p:cNvSpPr>
          <p:nvPr>
            <p:ph type="sldNum" sz="quarter" idx="12"/>
          </p:nvPr>
        </p:nvSpPr>
        <p:spPr/>
        <p:txBody>
          <a:bodyPr/>
          <a:lstStyle>
            <a:lvl1pPr>
              <a:defRPr/>
            </a:lvl1pPr>
          </a:lstStyle>
          <a:p>
            <a:fld id="{6DA9E3DD-710E-4D9D-BF2E-3008E0055EDD}" type="slidenum">
              <a:rPr lang="en-GB"/>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el und Inhalt über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685800" y="1981200"/>
            <a:ext cx="7772400" cy="1981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685800" y="4114800"/>
            <a:ext cx="7772400" cy="1981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cSld name="Titel, Diagramm und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de-DE" smtClean="0"/>
              <a:t>Titelmasterformat durch Klicken bearbeiten</a:t>
            </a:r>
            <a:endParaRPr lang="en-GB"/>
          </a:p>
        </p:txBody>
      </p:sp>
      <p:sp>
        <p:nvSpPr>
          <p:cNvPr id="3" name="Diagrammplatzhalter 2"/>
          <p:cNvSpPr>
            <a:spLocks noGrp="1"/>
          </p:cNvSpPr>
          <p:nvPr>
            <p:ph type="chart" sz="half" idx="1"/>
          </p:nvPr>
        </p:nvSpPr>
        <p:spPr>
          <a:xfrm>
            <a:off x="685800" y="1981200"/>
            <a:ext cx="3810000" cy="4114800"/>
          </a:xfrm>
        </p:spPr>
        <p:txBody>
          <a:bodyPr/>
          <a:lstStyle/>
          <a:p>
            <a:endParaRPr lang="en-GB"/>
          </a:p>
        </p:txBody>
      </p:sp>
      <p:sp>
        <p:nvSpPr>
          <p:cNvPr id="4" name="Textplatzhalter 3"/>
          <p:cNvSpPr>
            <a:spLocks noGrp="1"/>
          </p:cNvSpPr>
          <p:nvPr>
            <p:ph type="body" sz="half" idx="2"/>
          </p:nvPr>
        </p:nvSpPr>
        <p:spPr>
          <a:xfrm>
            <a:off x="4648200" y="1981200"/>
            <a:ext cx="3810000" cy="4114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lvl1pPr>
              <a:defRPr/>
            </a:lvl1pPr>
          </a:lstStyle>
          <a:p>
            <a:endParaRPr lang="en-GB"/>
          </a:p>
        </p:txBody>
      </p:sp>
      <p:sp>
        <p:nvSpPr>
          <p:cNvPr id="5" name="Fußzeilenplatzhalter 4"/>
          <p:cNvSpPr>
            <a:spLocks noGrp="1"/>
          </p:cNvSpPr>
          <p:nvPr>
            <p:ph type="ftr" sz="quarter" idx="11"/>
          </p:nvPr>
        </p:nvSpPr>
        <p:spPr/>
        <p:txBody>
          <a:bodyPr/>
          <a:lstStyle>
            <a:lvl1pPr>
              <a:defRPr/>
            </a:lvl1pPr>
          </a:lstStyle>
          <a:p>
            <a:endParaRPr lang="en-GB"/>
          </a:p>
        </p:txBody>
      </p:sp>
      <p:sp>
        <p:nvSpPr>
          <p:cNvPr id="6" name="Foliennummernplatzhalter 5"/>
          <p:cNvSpPr>
            <a:spLocks noGrp="1"/>
          </p:cNvSpPr>
          <p:nvPr>
            <p:ph type="sldNum" sz="quarter" idx="12"/>
          </p:nvPr>
        </p:nvSpPr>
        <p:spPr/>
        <p:txBody>
          <a:bodyPr/>
          <a:lstStyle>
            <a:lvl1pPr>
              <a:defRPr/>
            </a:lvl1pPr>
          </a:lstStyle>
          <a:p>
            <a:fld id="{3EFCC4AE-E4A0-41FE-9A9A-7C265C4B212C}" type="slidenum">
              <a:rPr lang="en-GB"/>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endParaRPr lang="en-GB"/>
          </a:p>
        </p:txBody>
      </p:sp>
      <p:sp>
        <p:nvSpPr>
          <p:cNvPr id="5" name="Fußzeilenplatzhalter 4"/>
          <p:cNvSpPr>
            <a:spLocks noGrp="1"/>
          </p:cNvSpPr>
          <p:nvPr>
            <p:ph type="ftr" sz="quarter" idx="11"/>
          </p:nvPr>
        </p:nvSpPr>
        <p:spPr/>
        <p:txBody>
          <a:bodyPr/>
          <a:lstStyle>
            <a:lvl1pPr>
              <a:defRPr/>
            </a:lvl1pPr>
          </a:lstStyle>
          <a:p>
            <a:endParaRPr lang="en-GB"/>
          </a:p>
        </p:txBody>
      </p:sp>
      <p:sp>
        <p:nvSpPr>
          <p:cNvPr id="6" name="Foliennummernplatzhalter 5"/>
          <p:cNvSpPr>
            <a:spLocks noGrp="1"/>
          </p:cNvSpPr>
          <p:nvPr>
            <p:ph type="sldNum" sz="quarter" idx="12"/>
          </p:nvPr>
        </p:nvSpPr>
        <p:spPr/>
        <p:txBody>
          <a:bodyPr/>
          <a:lstStyle>
            <a:lvl1pPr>
              <a:defRPr/>
            </a:lvl1pPr>
          </a:lstStyle>
          <a:p>
            <a:fld id="{92446A6D-CF2B-4C74-8193-4B33001C753A}"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lvl1pPr>
              <a:defRPr/>
            </a:lvl1pPr>
          </a:lstStyle>
          <a:p>
            <a:endParaRPr lang="en-GB"/>
          </a:p>
        </p:txBody>
      </p:sp>
      <p:sp>
        <p:nvSpPr>
          <p:cNvPr id="6" name="Fußzeilenplatzhalter 5"/>
          <p:cNvSpPr>
            <a:spLocks noGrp="1"/>
          </p:cNvSpPr>
          <p:nvPr>
            <p:ph type="ftr" sz="quarter" idx="11"/>
          </p:nvPr>
        </p:nvSpPr>
        <p:spPr/>
        <p:txBody>
          <a:bodyPr/>
          <a:lstStyle>
            <a:lvl1pPr>
              <a:defRPr/>
            </a:lvl1pPr>
          </a:lstStyle>
          <a:p>
            <a:endParaRPr lang="en-GB"/>
          </a:p>
        </p:txBody>
      </p:sp>
      <p:sp>
        <p:nvSpPr>
          <p:cNvPr id="7" name="Foliennummernplatzhalter 6"/>
          <p:cNvSpPr>
            <a:spLocks noGrp="1"/>
          </p:cNvSpPr>
          <p:nvPr>
            <p:ph type="sldNum" sz="quarter" idx="12"/>
          </p:nvPr>
        </p:nvSpPr>
        <p:spPr/>
        <p:txBody>
          <a:bodyPr/>
          <a:lstStyle>
            <a:lvl1pPr>
              <a:defRPr/>
            </a:lvl1pPr>
          </a:lstStyle>
          <a:p>
            <a:fld id="{E993431F-5328-4326-B731-FF37E7EB36C0}"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lvl1pPr>
              <a:defRPr/>
            </a:lvl1pPr>
          </a:lstStyle>
          <a:p>
            <a:endParaRPr lang="en-GB"/>
          </a:p>
        </p:txBody>
      </p:sp>
      <p:sp>
        <p:nvSpPr>
          <p:cNvPr id="8" name="Fußzeilenplatzhalter 7"/>
          <p:cNvSpPr>
            <a:spLocks noGrp="1"/>
          </p:cNvSpPr>
          <p:nvPr>
            <p:ph type="ftr" sz="quarter" idx="11"/>
          </p:nvPr>
        </p:nvSpPr>
        <p:spPr/>
        <p:txBody>
          <a:bodyPr/>
          <a:lstStyle>
            <a:lvl1pPr>
              <a:defRPr/>
            </a:lvl1pPr>
          </a:lstStyle>
          <a:p>
            <a:endParaRPr lang="en-GB"/>
          </a:p>
        </p:txBody>
      </p:sp>
      <p:sp>
        <p:nvSpPr>
          <p:cNvPr id="9" name="Foliennummernplatzhalter 8"/>
          <p:cNvSpPr>
            <a:spLocks noGrp="1"/>
          </p:cNvSpPr>
          <p:nvPr>
            <p:ph type="sldNum" sz="quarter" idx="12"/>
          </p:nvPr>
        </p:nvSpPr>
        <p:spPr/>
        <p:txBody>
          <a:bodyPr/>
          <a:lstStyle>
            <a:lvl1pPr>
              <a:defRPr/>
            </a:lvl1pPr>
          </a:lstStyle>
          <a:p>
            <a:fld id="{A8425B17-455C-407A-AD69-C75CEC69EBD7}"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lvl1pPr>
              <a:defRPr/>
            </a:lvl1pPr>
          </a:lstStyle>
          <a:p>
            <a:endParaRPr lang="en-GB"/>
          </a:p>
        </p:txBody>
      </p:sp>
      <p:sp>
        <p:nvSpPr>
          <p:cNvPr id="4" name="Fußzeilenplatzhalter 3"/>
          <p:cNvSpPr>
            <a:spLocks noGrp="1"/>
          </p:cNvSpPr>
          <p:nvPr>
            <p:ph type="ftr" sz="quarter" idx="11"/>
          </p:nvPr>
        </p:nvSpPr>
        <p:spPr/>
        <p:txBody>
          <a:bodyPr/>
          <a:lstStyle>
            <a:lvl1pPr>
              <a:defRPr/>
            </a:lvl1pPr>
          </a:lstStyle>
          <a:p>
            <a:endParaRPr lang="en-GB"/>
          </a:p>
        </p:txBody>
      </p:sp>
      <p:sp>
        <p:nvSpPr>
          <p:cNvPr id="5" name="Foliennummernplatzhalter 4"/>
          <p:cNvSpPr>
            <a:spLocks noGrp="1"/>
          </p:cNvSpPr>
          <p:nvPr>
            <p:ph type="sldNum" sz="quarter" idx="12"/>
          </p:nvPr>
        </p:nvSpPr>
        <p:spPr/>
        <p:txBody>
          <a:bodyPr/>
          <a:lstStyle>
            <a:lvl1pPr>
              <a:defRPr/>
            </a:lvl1pPr>
          </a:lstStyle>
          <a:p>
            <a:fld id="{0F69E172-69C8-4E6A-BE58-3875B5C1B715}"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en-GB"/>
          </a:p>
        </p:txBody>
      </p:sp>
      <p:sp>
        <p:nvSpPr>
          <p:cNvPr id="3" name="Fußzeilenplatzhalter 2"/>
          <p:cNvSpPr>
            <a:spLocks noGrp="1"/>
          </p:cNvSpPr>
          <p:nvPr>
            <p:ph type="ftr" sz="quarter" idx="11"/>
          </p:nvPr>
        </p:nvSpPr>
        <p:spPr/>
        <p:txBody>
          <a:bodyPr/>
          <a:lstStyle>
            <a:lvl1pPr>
              <a:defRPr/>
            </a:lvl1pPr>
          </a:lstStyle>
          <a:p>
            <a:endParaRPr lang="en-GB"/>
          </a:p>
        </p:txBody>
      </p:sp>
      <p:sp>
        <p:nvSpPr>
          <p:cNvPr id="4" name="Foliennummernplatzhalter 3"/>
          <p:cNvSpPr>
            <a:spLocks noGrp="1"/>
          </p:cNvSpPr>
          <p:nvPr>
            <p:ph type="sldNum" sz="quarter" idx="12"/>
          </p:nvPr>
        </p:nvSpPr>
        <p:spPr/>
        <p:txBody>
          <a:bodyPr/>
          <a:lstStyle>
            <a:lvl1pPr>
              <a:defRPr/>
            </a:lvl1pPr>
          </a:lstStyle>
          <a:p>
            <a:fld id="{38819AB3-44E3-400A-A8A5-DCED36F4653E}"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en-GB"/>
          </a:p>
        </p:txBody>
      </p:sp>
      <p:sp>
        <p:nvSpPr>
          <p:cNvPr id="6" name="Fußzeilenplatzhalter 5"/>
          <p:cNvSpPr>
            <a:spLocks noGrp="1"/>
          </p:cNvSpPr>
          <p:nvPr>
            <p:ph type="ftr" sz="quarter" idx="11"/>
          </p:nvPr>
        </p:nvSpPr>
        <p:spPr/>
        <p:txBody>
          <a:bodyPr/>
          <a:lstStyle>
            <a:lvl1pPr>
              <a:defRPr/>
            </a:lvl1pPr>
          </a:lstStyle>
          <a:p>
            <a:endParaRPr lang="en-GB"/>
          </a:p>
        </p:txBody>
      </p:sp>
      <p:sp>
        <p:nvSpPr>
          <p:cNvPr id="7" name="Foliennummernplatzhalter 6"/>
          <p:cNvSpPr>
            <a:spLocks noGrp="1"/>
          </p:cNvSpPr>
          <p:nvPr>
            <p:ph type="sldNum" sz="quarter" idx="12"/>
          </p:nvPr>
        </p:nvSpPr>
        <p:spPr/>
        <p:txBody>
          <a:bodyPr/>
          <a:lstStyle>
            <a:lvl1pPr>
              <a:defRPr/>
            </a:lvl1pPr>
          </a:lstStyle>
          <a:p>
            <a:fld id="{FFA29912-8885-42AA-8FC1-FC85D7DAFE68}"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endParaRPr lang="en-GB"/>
          </a:p>
        </p:txBody>
      </p:sp>
      <p:sp>
        <p:nvSpPr>
          <p:cNvPr id="6" name="Fußzeilenplatzhalter 5"/>
          <p:cNvSpPr>
            <a:spLocks noGrp="1"/>
          </p:cNvSpPr>
          <p:nvPr>
            <p:ph type="ftr" sz="quarter" idx="11"/>
          </p:nvPr>
        </p:nvSpPr>
        <p:spPr/>
        <p:txBody>
          <a:bodyPr/>
          <a:lstStyle>
            <a:lvl1pPr>
              <a:defRPr/>
            </a:lvl1pPr>
          </a:lstStyle>
          <a:p>
            <a:endParaRPr lang="en-GB"/>
          </a:p>
        </p:txBody>
      </p:sp>
      <p:sp>
        <p:nvSpPr>
          <p:cNvPr id="7" name="Foliennummernplatzhalter 6"/>
          <p:cNvSpPr>
            <a:spLocks noGrp="1"/>
          </p:cNvSpPr>
          <p:nvPr>
            <p:ph type="sldNum" sz="quarter" idx="12"/>
          </p:nvPr>
        </p:nvSpPr>
        <p:spPr/>
        <p:txBody>
          <a:bodyPr/>
          <a:lstStyle>
            <a:lvl1pPr>
              <a:defRPr/>
            </a:lvl1pPr>
          </a:lstStyle>
          <a:p>
            <a:fld id="{8B4AF71E-6065-49CE-A5E3-7EFA00B8AE8E}"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ED7145-DEFC-459E-8774-F8B0905316F7}" type="slidenum">
              <a:rPr lang="en-GB"/>
              <a:pPr/>
              <a:t>‹Nr.›</a:t>
            </a:fld>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Microsoft_Office_Excel_97-2003-Arbeitsblatt3.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Excel_97-2003-Arbeitsblatt4.xls"/></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Microsoft_Office_Excel_97-2003-Arbeitsblatt5.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Microsoft_Office_Word_97_-_2003-Dokument6.doc"/></Relationships>
</file>

<file path=ppt/slides/_rels/slide15.xml.rels><?xml version="1.0" encoding="UTF-8" standalone="yes"?>
<Relationships xmlns="http://schemas.openxmlformats.org/package/2006/relationships"><Relationship Id="rId3" Type="http://schemas.openxmlformats.org/officeDocument/2006/relationships/hyperlink" Target="http://teacherstraining.com.au/wp-content/uploads/2012/09/standardised-testing-1.gif"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6.xml.rels><?xml version="1.0" encoding="UTF-8" standalone="yes"?>
<Relationships xmlns="http://schemas.openxmlformats.org/package/2006/relationships"><Relationship Id="rId3" Type="http://schemas.openxmlformats.org/officeDocument/2006/relationships/hyperlink" Target="http://teacherstraining.com.au/wp-content/uploads/2012/09/standardised-test-3.jpe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Microsoft_Office_Word_97_-_2003-Dokument7.doc"/></Relationships>
</file>

<file path=ppt/slides/_rels/slide1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imgres?imgurl=http://mrsolszowy.pbworks.com/f/1238979090/education_cartoon.jpg&amp;imgrefurl=http://mrsolszowy.pbworks.com/The-Lighter-Side-of-Teaching:--Educational-HUMOUR&amp;h=350&amp;w=271&amp;tbnid=F8C5dBaxc4HKhM:&amp;zoom=1&amp;docid=C7JSvXBeLZkFyM&amp;ei=JCozVN_qHYfiywOcmoLIBw&amp;tbm=isch&amp;ved=0CA4QMygGMAY4ZA&amp;iact=rc&amp;uact=3&amp;dur=3278&amp;page=8&amp;start=97&amp;ndsp=1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3.bp.blogspot.com/-VE2J3NIIRtA/UuAI1PBE5QI/AAAAAAAAg80/KC0g3sl2xak/s1600/1lateforhomeschoolCOLCP.jpg" TargetMode="Externa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Microsoft_Office_Word_97_-_2003-Dokument8.doc"/></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hk/url?sa=i&amp;rct=j&amp;q=&amp;esrc=s&amp;frm=1&amp;source=images&amp;cd=&amp;cad=rja&amp;uact=8&amp;docid=9WHnHW83z2mzIM&amp;tbnid=AtUTAWsqCg5x8M:&amp;ved=0CAcQjRw&amp;url=http://3dlearners.blogspot.com/2012_04_01_archive.html&amp;ei=J9c3VKT7DNXo8AXvnoFw&amp;psig=AFQjCNFWpQclZ6p15dYUroh9AZStx__gkw&amp;ust=1413032060912182"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acebook.com/353739560014/photos/a.10151237768610015.797948.353739560014/10153882913055015/?type=1" TargetMode="External"/><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17.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toomuchtoosoon.org/"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18.jpeg"/><Relationship Id="rId4" Type="http://schemas.openxmlformats.org/officeDocument/2006/relationships/hyperlink" Target="http://www.google.co.uk/imgres?imgurl=http://lowres.jantoo.com/animal-kingdom-kindergartens-schools-nurseries-education-early_learning-11833663_low.jpg&amp;imgrefurl=http://www.jantoo.com/cartoons/keywords/early-learning&amp;h=399&amp;w=400&amp;tbnid=oJf3lJ9p-48y5M:&amp;zoom=1&amp;docid=LoFLIjbFZB42eM&amp;ei=tyszVOu_JYiaygOY8oK4BA&amp;tbm=isch&amp;ved=0CFQQMygsMCw&amp;iact=rc&amp;uact=3&amp;dur=5703&amp;page=4&amp;start=43&amp;ndsp=1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data.worldbank.org/indicator/SE.PRM.AGE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Microsoft_Office_Word_97_-_2003-Dokument9.doc"/></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Dokument1.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Dokument2.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476672"/>
            <a:ext cx="8424936" cy="3600400"/>
          </a:xfrm>
        </p:spPr>
        <p:txBody>
          <a:bodyPr/>
          <a:lstStyle/>
          <a:p>
            <a:r>
              <a:rPr lang="en-GB" sz="2800" dirty="0" smtClean="0"/>
              <a:t>Rethinking Education, Embracing Choice and Diversity</a:t>
            </a:r>
            <a:br>
              <a:rPr lang="en-GB" sz="2800" dirty="0" smtClean="0"/>
            </a:br>
            <a:r>
              <a:rPr lang="en-GB" sz="2800" b="1" dirty="0" smtClean="0"/>
              <a:t>Hong Kong,  10-13 October 2014</a:t>
            </a:r>
            <a:r>
              <a:rPr lang="cy-GB" dirty="0"/>
              <a:t/>
            </a:r>
            <a:br>
              <a:rPr lang="cy-GB" dirty="0"/>
            </a:br>
            <a:r>
              <a:rPr lang="cy-GB" dirty="0" smtClean="0"/>
              <a:t/>
            </a:r>
            <a:br>
              <a:rPr lang="cy-GB" dirty="0" smtClean="0"/>
            </a:br>
            <a:r>
              <a:rPr lang="cy-GB" sz="2000" dirty="0" smtClean="0"/>
              <a:t>Dr </a:t>
            </a:r>
            <a:r>
              <a:rPr lang="cy-GB" sz="2000" dirty="0"/>
              <a:t>Paula Rothermel </a:t>
            </a:r>
            <a:r>
              <a:rPr lang="cy-GB" sz="2000" dirty="0" smtClean="0"/>
              <a:t>FRSA, Open University</a:t>
            </a:r>
            <a:br>
              <a:rPr lang="cy-GB" sz="2000" dirty="0" smtClean="0"/>
            </a:br>
            <a:r>
              <a:rPr lang="cy-GB" sz="2000" dirty="0" smtClean="0"/>
              <a:t>Chartered Psychologist Expert Witness (HCPC registered)</a:t>
            </a:r>
            <a:endParaRPr lang="en-GB" sz="2000" dirty="0"/>
          </a:p>
        </p:txBody>
      </p:sp>
      <p:sp>
        <p:nvSpPr>
          <p:cNvPr id="2051" name="Rectangle 3"/>
          <p:cNvSpPr>
            <a:spLocks noGrp="1" noChangeArrowheads="1"/>
          </p:cNvSpPr>
          <p:nvPr>
            <p:ph type="subTitle" idx="1"/>
          </p:nvPr>
        </p:nvSpPr>
        <p:spPr>
          <a:xfrm>
            <a:off x="1547664" y="4437112"/>
            <a:ext cx="6368752" cy="2219672"/>
          </a:xfrm>
        </p:spPr>
        <p:txBody>
          <a:bodyPr/>
          <a:lstStyle/>
          <a:p>
            <a:r>
              <a:rPr lang="de-CH" dirty="0" smtClean="0">
                <a:solidFill>
                  <a:schemeClr val="tx1"/>
                </a:solidFill>
                <a:latin typeface="+mn-lt"/>
                <a:ea typeface="+mn-ea"/>
                <a:cs typeface="+mn-cs"/>
              </a:rPr>
              <a:t>p.j.rothermel@bluewin.ch</a:t>
            </a:r>
            <a:endParaRPr lang="en-GB" dirty="0" smtClean="0">
              <a:solidFill>
                <a:schemeClr val="tx1"/>
              </a:solidFill>
              <a:latin typeface="+mn-lt"/>
              <a:ea typeface="+mn-ea"/>
              <a:cs typeface="+mn-cs"/>
            </a:endParaRPr>
          </a:p>
          <a:p>
            <a:r>
              <a:rPr lang="en-GB" dirty="0" smtClean="0">
                <a:solidFill>
                  <a:schemeClr val="tx1"/>
                </a:solidFill>
                <a:latin typeface="+mn-lt"/>
                <a:ea typeface="+mn-ea"/>
                <a:cs typeface="+mn-cs"/>
              </a:rPr>
              <a:t>www.paularothermel.com</a:t>
            </a:r>
            <a:r>
              <a:rPr lang="en-GB" dirty="0">
                <a:solidFill>
                  <a:schemeClr val="tx1"/>
                </a:solidFill>
                <a:latin typeface="+mn-lt"/>
                <a:ea typeface="+mn-ea"/>
                <a:cs typeface="+mn-cs"/>
              </a:rPr>
              <a:t/>
            </a:r>
            <a:br>
              <a:rPr lang="en-GB" dirty="0">
                <a:solidFill>
                  <a:schemeClr val="tx1"/>
                </a:solidFill>
                <a:latin typeface="+mn-lt"/>
                <a:ea typeface="+mn-ea"/>
                <a:cs typeface="+mn-cs"/>
              </a:rPr>
            </a:br>
            <a:r>
              <a:rPr lang="en-GB" dirty="0">
                <a:solidFill>
                  <a:schemeClr val="tx1"/>
                </a:solidFill>
                <a:latin typeface="+mn-lt"/>
                <a:ea typeface="+mn-ea"/>
                <a:cs typeface="+mn-cs"/>
              </a:rPr>
              <a:t>http://www.linkedin.com/</a:t>
            </a:r>
            <a:br>
              <a:rPr lang="en-GB" dirty="0">
                <a:solidFill>
                  <a:schemeClr val="tx1"/>
                </a:solidFill>
                <a:latin typeface="+mn-lt"/>
                <a:ea typeface="+mn-ea"/>
                <a:cs typeface="+mn-cs"/>
              </a:rPr>
            </a:br>
            <a:r>
              <a:rPr lang="en-GB" dirty="0">
                <a:solidFill>
                  <a:schemeClr val="tx1"/>
                </a:solidFill>
                <a:latin typeface="+mn-lt"/>
                <a:ea typeface="+mn-ea"/>
                <a:cs typeface="+mn-cs"/>
              </a:rPr>
              <a:t>http://scholar.google.ch/</a:t>
            </a:r>
            <a:r>
              <a:rPr lang="en-GB" dirty="0" smtClean="0"/>
              <a:t>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6" name="Picture 6"/>
          <p:cNvPicPr>
            <a:picLocks noChangeAspect="1" noChangeArrowheads="1"/>
          </p:cNvPicPr>
          <p:nvPr/>
        </p:nvPicPr>
        <p:blipFill>
          <a:blip r:embed="rId3" cstate="print"/>
          <a:srcRect/>
          <a:stretch>
            <a:fillRect/>
          </a:stretch>
        </p:blipFill>
        <p:spPr bwMode="auto">
          <a:xfrm>
            <a:off x="1907704" y="1268760"/>
            <a:ext cx="6017895" cy="3876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2">
            <a:hlinkClick r:id="" action="ppaction://ole?verb=0"/>
          </p:cNvPr>
          <p:cNvGraphicFramePr>
            <a:graphicFrameLocks/>
          </p:cNvGraphicFramePr>
          <p:nvPr/>
        </p:nvGraphicFramePr>
        <p:xfrm>
          <a:off x="-76200" y="0"/>
          <a:ext cx="9294813" cy="6781800"/>
        </p:xfrm>
        <a:graphic>
          <a:graphicData uri="http://schemas.openxmlformats.org/presentationml/2006/ole">
            <p:oleObj spid="_x0000_s26626" name="Worksheet" r:id="rId4" imgW="9264240" imgH="5695200" progId="Excel.Sheet.8">
              <p:embed/>
            </p:oleObj>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a:hlinkClick r:id="" action="ppaction://ole?verb=0"/>
          </p:cNvPr>
          <p:cNvGraphicFramePr>
            <a:graphicFrameLocks/>
          </p:cNvGraphicFramePr>
          <p:nvPr/>
        </p:nvGraphicFramePr>
        <p:xfrm>
          <a:off x="-76200" y="0"/>
          <a:ext cx="9294813" cy="6781800"/>
        </p:xfrm>
        <a:graphic>
          <a:graphicData uri="http://schemas.openxmlformats.org/presentationml/2006/ole">
            <p:oleObj spid="_x0000_s27650" name="Worksheet" r:id="rId4" imgW="9264240" imgH="5695200" progId="Excel.Sheet.8">
              <p:embed/>
            </p:oleObj>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914400"/>
          </a:xfrm>
          <a:noFill/>
          <a:ln/>
        </p:spPr>
        <p:txBody>
          <a:bodyPr/>
          <a:lstStyle/>
          <a:p>
            <a:r>
              <a:rPr lang="en-US" sz="2400" dirty="0">
                <a:solidFill>
                  <a:schemeClr val="tx1"/>
                </a:solidFill>
                <a:latin typeface="Arial" charset="0"/>
              </a:rPr>
              <a:t>Combined </a:t>
            </a:r>
            <a:r>
              <a:rPr lang="en-US" sz="2400" dirty="0" err="1">
                <a:solidFill>
                  <a:schemeClr val="tx1"/>
                </a:solidFill>
                <a:latin typeface="Arial" charset="0"/>
              </a:rPr>
              <a:t>standardised</a:t>
            </a:r>
            <a:r>
              <a:rPr lang="en-US" sz="2400" dirty="0">
                <a:solidFill>
                  <a:schemeClr val="tx1"/>
                </a:solidFill>
                <a:latin typeface="Arial" charset="0"/>
              </a:rPr>
              <a:t> National Literacy Project scores children ‘in’ Years 1, 3 and 5</a:t>
            </a:r>
            <a:endParaRPr lang="en-US" sz="2800" dirty="0">
              <a:solidFill>
                <a:schemeClr val="tx1"/>
              </a:solidFill>
            </a:endParaRPr>
          </a:p>
        </p:txBody>
      </p:sp>
      <p:graphicFrame>
        <p:nvGraphicFramePr>
          <p:cNvPr id="18435" name="Object 3">
            <a:hlinkClick r:id="" action="ppaction://ole?verb=0"/>
          </p:cNvPr>
          <p:cNvGraphicFramePr>
            <a:graphicFrameLocks/>
          </p:cNvGraphicFramePr>
          <p:nvPr>
            <p:ph type="chart" sz="half" idx="1"/>
          </p:nvPr>
        </p:nvGraphicFramePr>
        <p:xfrm>
          <a:off x="0" y="1160463"/>
          <a:ext cx="9067800" cy="3562350"/>
        </p:xfrm>
        <a:graphic>
          <a:graphicData uri="http://schemas.openxmlformats.org/presentationml/2006/ole">
            <p:oleObj spid="_x0000_s89090" name="Worksheet" r:id="rId4" imgW="5341680" imgH="2098440" progId="Excel.Sheet.8">
              <p:embed/>
            </p:oleObj>
          </a:graphicData>
        </a:graphic>
      </p:graphicFrame>
      <p:sp>
        <p:nvSpPr>
          <p:cNvPr id="18436" name="Rectangle 4"/>
          <p:cNvSpPr>
            <a:spLocks noChangeArrowheads="1"/>
          </p:cNvSpPr>
          <p:nvPr/>
        </p:nvSpPr>
        <p:spPr bwMode="auto">
          <a:xfrm>
            <a:off x="1203325" y="4860925"/>
            <a:ext cx="7864475" cy="1920875"/>
          </a:xfrm>
          <a:prstGeom prst="rect">
            <a:avLst/>
          </a:prstGeom>
          <a:noFill/>
          <a:ln w="12700">
            <a:noFill/>
            <a:miter lim="800000"/>
            <a:headEnd/>
            <a:tailEnd/>
          </a:ln>
          <a:effectLst/>
        </p:spPr>
        <p:txBody>
          <a:bodyPr wrap="none" anchor="ctr"/>
          <a:lstStyle/>
          <a:p>
            <a:endParaRPr lang="en-GB"/>
          </a:p>
        </p:txBody>
      </p:sp>
      <p:sp>
        <p:nvSpPr>
          <p:cNvPr id="18437" name="Rectangle 5"/>
          <p:cNvSpPr>
            <a:spLocks noChangeArrowheads="1"/>
          </p:cNvSpPr>
          <p:nvPr/>
        </p:nvSpPr>
        <p:spPr bwMode="auto">
          <a:xfrm>
            <a:off x="747713" y="4878388"/>
            <a:ext cx="7632700" cy="1612900"/>
          </a:xfrm>
          <a:prstGeom prst="rect">
            <a:avLst/>
          </a:prstGeom>
          <a:noFill/>
          <a:ln w="12700">
            <a:noFill/>
            <a:miter lim="800000"/>
            <a:headEnd/>
            <a:tailEnd/>
          </a:ln>
          <a:effectLst/>
        </p:spPr>
        <p:txBody>
          <a:bodyPr lIns="90488" tIns="44450" rIns="90488" bIns="44450">
            <a:spAutoFit/>
          </a:bodyPr>
          <a:lstStyle/>
          <a:p>
            <a:pPr algn="just" defTabSz="762000"/>
            <a:r>
              <a:rPr lang="en-US" sz="2000">
                <a:latin typeface="Arial" charset="0"/>
              </a:rPr>
              <a:t>68% percent of children are expected to score 85 - 115. Within the sample of 41 randomly selected home-educated children, 17% fell into this category, whilst 80.4% scored in excess of 115 points.  Nineteen children, 46%, scored above the highest measurable score of 130.</a:t>
            </a:r>
            <a:endParaRPr lang="en-US"/>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38" name="Object 2"/>
          <p:cNvGraphicFramePr>
            <a:graphicFrameLocks noChangeAspect="1"/>
          </p:cNvGraphicFramePr>
          <p:nvPr/>
        </p:nvGraphicFramePr>
        <p:xfrm>
          <a:off x="467544" y="476672"/>
          <a:ext cx="8170862" cy="6777037"/>
        </p:xfrm>
        <a:graphic>
          <a:graphicData uri="http://schemas.openxmlformats.org/presentationml/2006/ole">
            <p:oleObj spid="_x0000_s32770" name="Document" r:id="rId4" imgW="5159112" imgH="4277089" progId="Word.Document.8">
              <p:embed/>
            </p:oleObj>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standardised testing 1 Friday Funny   Standardised Testing">
            <a:hlinkClick r:id="rId3"/>
          </p:cNvPr>
          <p:cNvPicPr/>
          <p:nvPr/>
        </p:nvPicPr>
        <p:blipFill>
          <a:blip r:embed="rId4" cstate="print"/>
          <a:srcRect/>
          <a:stretch>
            <a:fillRect/>
          </a:stretch>
        </p:blipFill>
        <p:spPr bwMode="auto">
          <a:xfrm>
            <a:off x="1763688" y="2996952"/>
            <a:ext cx="5184576" cy="3384376"/>
          </a:xfrm>
          <a:prstGeom prst="rect">
            <a:avLst/>
          </a:prstGeom>
          <a:noFill/>
          <a:ln w="9525">
            <a:noFill/>
            <a:miter lim="800000"/>
            <a:headEnd/>
            <a:tailEnd/>
          </a:ln>
        </p:spPr>
      </p:pic>
      <p:sp>
        <p:nvSpPr>
          <p:cNvPr id="78849" name="Rectangle 1"/>
          <p:cNvSpPr>
            <a:spLocks noChangeArrowheads="1"/>
          </p:cNvSpPr>
          <p:nvPr/>
        </p:nvSpPr>
        <p:spPr bwMode="auto">
          <a:xfrm>
            <a:off x="827584" y="476672"/>
            <a:ext cx="74888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 pos="2251075" algn="l"/>
              </a:tabLst>
            </a:pPr>
            <a:r>
              <a:rPr kumimoji="0" lang="en-GB" b="0" i="0" u="none" strike="noStrike" cap="none" normalizeH="0" baseline="0" dirty="0" smtClean="0">
                <a:ln>
                  <a:noFill/>
                </a:ln>
                <a:solidFill>
                  <a:srgbClr val="FFFF00"/>
                </a:solidFill>
                <a:effectLst/>
                <a:latin typeface="Arial" pitchFamily="34" charset="0"/>
                <a:ea typeface="Times New Roman" pitchFamily="18" charset="0"/>
                <a:cs typeface="Times New Roman" pitchFamily="18" charset="0"/>
              </a:rPr>
              <a:t>If agencies adopt psychosocial 'norms' by which to judge such children, they will almost invariably find these children to be outside the 'norm'. What is desirable behaviour from a schoolchild is very different from what is deemed desirable behaviour from a home-educated child.</a:t>
            </a: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 Friday Funny   Standardised Testing">
            <a:hlinkClick r:id="rId3"/>
          </p:cNvPr>
          <p:cNvPicPr/>
          <p:nvPr/>
        </p:nvPicPr>
        <p:blipFill>
          <a:blip r:embed="rId4" cstate="print"/>
          <a:srcRect/>
          <a:stretch>
            <a:fillRect/>
          </a:stretch>
        </p:blipFill>
        <p:spPr bwMode="auto">
          <a:xfrm>
            <a:off x="2051720" y="3140968"/>
            <a:ext cx="5541010" cy="3474725"/>
          </a:xfrm>
          <a:prstGeom prst="rect">
            <a:avLst/>
          </a:prstGeom>
          <a:noFill/>
          <a:ln w="9525">
            <a:noFill/>
            <a:miter lim="800000"/>
            <a:headEnd/>
            <a:tailEnd/>
          </a:ln>
        </p:spPr>
      </p:pic>
      <p:sp>
        <p:nvSpPr>
          <p:cNvPr id="77825" name="Rectangle 1"/>
          <p:cNvSpPr>
            <a:spLocks noChangeArrowheads="1"/>
          </p:cNvSpPr>
          <p:nvPr/>
        </p:nvSpPr>
        <p:spPr bwMode="auto">
          <a:xfrm>
            <a:off x="467544" y="373306"/>
            <a:ext cx="8208912"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a:buFontTx/>
              <a:buChar char="•"/>
              <a:tabLst>
                <a:tab pos="228600" algn="l"/>
                <a:tab pos="2251075" algn="l"/>
              </a:tabLst>
            </a:pPr>
            <a:r>
              <a:rPr kumimoji="0" lang="en-GB"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baseline assessments were not useful in finding out about the home-educated children .</a:t>
            </a:r>
          </a:p>
          <a:p>
            <a:pPr lvl="1" algn="just">
              <a:buFontTx/>
              <a:buChar char="•"/>
              <a:tabLst>
                <a:tab pos="228600" algn="l"/>
                <a:tab pos="2251075" algn="l"/>
              </a:tabLst>
            </a:pPr>
            <a:r>
              <a:rPr lang="en-GB" dirty="0" smtClean="0">
                <a:latin typeface="Arial" pitchFamily="34" charset="0"/>
                <a:cs typeface="Arial" pitchFamily="34" charset="0"/>
              </a:rPr>
              <a:t>The tests gave no insight into the extent of these children's learning. The research </a:t>
            </a:r>
            <a:r>
              <a:rPr lang="en-GB" dirty="0" err="1" smtClean="0">
                <a:latin typeface="Arial" pitchFamily="34" charset="0"/>
                <a:cs typeface="Arial" pitchFamily="34" charset="0"/>
              </a:rPr>
              <a:t>indcated</a:t>
            </a:r>
            <a:r>
              <a:rPr lang="en-GB" dirty="0" smtClean="0">
                <a:latin typeface="Arial" pitchFamily="34" charset="0"/>
                <a:cs typeface="Arial" pitchFamily="34" charset="0"/>
              </a:rPr>
              <a:t> the children's learning was best described as a multidirectional and </a:t>
            </a:r>
            <a:r>
              <a:rPr lang="en-GB" dirty="0" err="1" smtClean="0">
                <a:latin typeface="Arial" pitchFamily="34" charset="0"/>
                <a:cs typeface="Arial" pitchFamily="34" charset="0"/>
              </a:rPr>
              <a:t>mutlilayered</a:t>
            </a:r>
            <a:r>
              <a:rPr lang="en-GB" dirty="0" smtClean="0">
                <a:latin typeface="Arial" pitchFamily="34" charset="0"/>
                <a:cs typeface="Arial" pitchFamily="34" charset="0"/>
              </a:rPr>
              <a:t> model, and that such a model was not provided for by standard tests.</a:t>
            </a:r>
          </a:p>
          <a:p>
            <a:pPr lvl="1" algn="just">
              <a:buFontTx/>
              <a:buChar char="•"/>
              <a:tabLst>
                <a:tab pos="228600" algn="l"/>
                <a:tab pos="2251075"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899592" y="965339"/>
            <a:ext cx="6792244"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1600" b="1" i="1"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GB" sz="1800" b="1"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The range of ways in which children are educated at home. </a:t>
            </a:r>
            <a:endParaRPr kumimoji="0" lang="en-GB" sz="1800" b="0" u="none" strike="noStrike" cap="none" normalizeH="0" baseline="0" dirty="0" smtClean="0">
              <a:ln>
                <a:noFill/>
              </a:ln>
              <a:solidFill>
                <a:srgbClr val="FFFF00"/>
              </a:solidFill>
              <a:effectLst/>
              <a:latin typeface="Arial" pitchFamily="34" charset="0"/>
              <a:cs typeface="Arial" pitchFamily="34" charset="0"/>
            </a:endParaRPr>
          </a:p>
        </p:txBody>
      </p:sp>
      <p:sp>
        <p:nvSpPr>
          <p:cNvPr id="73731" name="Rectangle 3"/>
          <p:cNvSpPr>
            <a:spLocks noChangeArrowheads="1"/>
          </p:cNvSpPr>
          <p:nvPr/>
        </p:nvSpPr>
        <p:spPr bwMode="auto">
          <a:xfrm>
            <a:off x="971600" y="5242577"/>
            <a:ext cx="496855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:Illustration of approaches to home-education in very approximate terms</a:t>
            </a:r>
            <a:endParaRPr kumimoji="0" lang="en-GB"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3730" name="Object 2"/>
          <p:cNvGraphicFramePr>
            <a:graphicFrameLocks noChangeAspect="1"/>
          </p:cNvGraphicFramePr>
          <p:nvPr/>
        </p:nvGraphicFramePr>
        <p:xfrm>
          <a:off x="971600" y="1916832"/>
          <a:ext cx="6624736" cy="3190875"/>
        </p:xfrm>
        <a:graphic>
          <a:graphicData uri="http://schemas.openxmlformats.org/presentationml/2006/ole">
            <p:oleObj spid="_x0000_s73730" r:id="rId4" imgW="5715000" imgH="3604260" progId="">
              <p:embed/>
            </p:oleObj>
          </a:graphicData>
        </a:graphic>
      </p:graphicFrame>
      <p:sp>
        <p:nvSpPr>
          <p:cNvPr id="5" name="Textfeld 4"/>
          <p:cNvSpPr txBox="1"/>
          <p:nvPr/>
        </p:nvSpPr>
        <p:spPr>
          <a:xfrm>
            <a:off x="1259632" y="2708920"/>
            <a:ext cx="184731" cy="461665"/>
          </a:xfrm>
          <a:prstGeom prst="rect">
            <a:avLst/>
          </a:prstGeom>
          <a:noFill/>
        </p:spPr>
        <p:txBody>
          <a:bodyPr wrap="none" rtlCol="0">
            <a:spAutoFit/>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609600" y="482600"/>
          <a:ext cx="8191500" cy="6007100"/>
        </p:xfrm>
        <a:graphic>
          <a:graphicData uri="http://schemas.openxmlformats.org/presentationml/2006/ole">
            <p:oleObj spid="_x0000_s23554" name="Document" r:id="rId4" imgW="5462089" imgH="4022271" progId="Word.Document.8">
              <p:embed/>
            </p:oleObj>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http://teacherworld.com/ants.gif"/>
          <p:cNvPicPr/>
          <p:nvPr/>
        </p:nvPicPr>
        <p:blipFill>
          <a:blip r:embed="rId3" cstate="print"/>
          <a:srcRect/>
          <a:stretch>
            <a:fillRect/>
          </a:stretch>
        </p:blipFill>
        <p:spPr bwMode="auto">
          <a:xfrm>
            <a:off x="1187624" y="260648"/>
            <a:ext cx="6192688" cy="4752528"/>
          </a:xfrm>
          <a:prstGeom prst="rect">
            <a:avLst/>
          </a:prstGeom>
          <a:noFill/>
          <a:ln w="9525">
            <a:noFill/>
            <a:miter lim="800000"/>
            <a:headEnd/>
            <a:tailEnd/>
          </a:ln>
        </p:spPr>
      </p:pic>
      <p:sp>
        <p:nvSpPr>
          <p:cNvPr id="3" name="Rechteck 2"/>
          <p:cNvSpPr/>
          <p:nvPr/>
        </p:nvSpPr>
        <p:spPr>
          <a:xfrm>
            <a:off x="971600" y="5085184"/>
            <a:ext cx="7200800" cy="1200329"/>
          </a:xfrm>
          <a:prstGeom prst="rect">
            <a:avLst/>
          </a:prstGeom>
        </p:spPr>
        <p:txBody>
          <a:bodyPr wrap="square">
            <a:spAutoFit/>
          </a:bodyPr>
          <a:lstStyle/>
          <a:p>
            <a:pPr>
              <a:buFont typeface="Arial" pitchFamily="34" charset="0"/>
              <a:buChar char="•"/>
            </a:pPr>
            <a:r>
              <a:rPr lang="en-GB" dirty="0" smtClean="0">
                <a:latin typeface="Arial" pitchFamily="34" charset="0"/>
                <a:cs typeface="Arial" pitchFamily="34" charset="0"/>
              </a:rPr>
              <a:t>At 4 or 5 when school children sit engaged in concentration, the home educated child of this age is rather more active.</a:t>
            </a:r>
            <a:endParaRPr lang="en-GB"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411760" y="332656"/>
            <a:ext cx="4572000" cy="2862322"/>
          </a:xfrm>
          <a:prstGeom prst="rect">
            <a:avLst/>
          </a:prstGeom>
        </p:spPr>
        <p:txBody>
          <a:bodyPr>
            <a:spAutoFit/>
          </a:bodyPr>
          <a:lstStyle/>
          <a:p>
            <a:r>
              <a:rPr lang="en-GB" sz="3600" b="1" dirty="0" smtClean="0">
                <a:solidFill>
                  <a:srgbClr val="FFFF00"/>
                </a:solidFill>
                <a:latin typeface="Arial" pitchFamily="34" charset="0"/>
                <a:cs typeface="Arial" pitchFamily="34" charset="0"/>
              </a:rPr>
              <a:t>what we know about home education and the lessons we can learn </a:t>
            </a:r>
            <a:endParaRPr lang="en-GB" sz="3600" dirty="0">
              <a:latin typeface="Arial" pitchFamily="34" charset="0"/>
              <a:cs typeface="Arial" pitchFamily="34" charset="0"/>
            </a:endParaRPr>
          </a:p>
        </p:txBody>
      </p:sp>
      <p:pic>
        <p:nvPicPr>
          <p:cNvPr id="3" name="Bild 11" descr="https://encrypted-tbn1.gstatic.com/images?q=tbn:ANd9GcTgFq9l-FcTq04TMVrzrrbwC7jHwV_vs-tjD80eJqez-zQIe-YD">
            <a:hlinkClick r:id="rId3"/>
          </p:cNvPr>
          <p:cNvPicPr>
            <a:picLocks noChangeAspect="1" noChangeArrowheads="1"/>
          </p:cNvPicPr>
          <p:nvPr/>
        </p:nvPicPr>
        <p:blipFill>
          <a:blip r:embed="rId4" cstate="print"/>
          <a:srcRect/>
          <a:stretch>
            <a:fillRect/>
          </a:stretch>
        </p:blipFill>
        <p:spPr bwMode="auto">
          <a:xfrm>
            <a:off x="971600" y="3573016"/>
            <a:ext cx="2129680" cy="2775566"/>
          </a:xfrm>
          <a:prstGeom prst="rect">
            <a:avLst/>
          </a:prstGeom>
          <a:noFill/>
        </p:spPr>
      </p:pic>
      <p:pic>
        <p:nvPicPr>
          <p:cNvPr id="4" name="Bild 3" descr="http://3.bp.blogspot.com/-VE2J3NIIRtA/UuAI1PBE5QI/AAAAAAAAg80/KC0g3sl2xak/s1600/1lateforhomeschoolCOLCP.jpg">
            <a:hlinkClick r:id="rId5"/>
          </p:cNvPr>
          <p:cNvPicPr>
            <a:picLocks noChangeAspect="1" noChangeArrowheads="1"/>
          </p:cNvPicPr>
          <p:nvPr/>
        </p:nvPicPr>
        <p:blipFill>
          <a:blip r:embed="rId6" cstate="print"/>
          <a:srcRect/>
          <a:stretch>
            <a:fillRect/>
          </a:stretch>
        </p:blipFill>
        <p:spPr bwMode="auto">
          <a:xfrm>
            <a:off x="5652120" y="3429000"/>
            <a:ext cx="2675612" cy="2892921"/>
          </a:xfrm>
          <a:prstGeom prst="rect">
            <a:avLst/>
          </a:prstGeom>
          <a:noFill/>
        </p:spPr>
      </p:pic>
      <p:sp>
        <p:nvSpPr>
          <p:cNvPr id="5" name="Rechteck 4"/>
          <p:cNvSpPr/>
          <p:nvPr/>
        </p:nvSpPr>
        <p:spPr>
          <a:xfrm>
            <a:off x="3563888" y="5373216"/>
            <a:ext cx="1834822" cy="461665"/>
          </a:xfrm>
          <a:prstGeom prst="rect">
            <a:avLst/>
          </a:prstGeom>
        </p:spPr>
        <p:txBody>
          <a:bodyPr wrap="square">
            <a:spAutoFit/>
          </a:bodyPr>
          <a:lstStyle/>
          <a:p>
            <a:r>
              <a:rPr lang="en-GB" b="1" dirty="0" smtClean="0">
                <a:latin typeface="Segoe Script" pitchFamily="34" charset="0"/>
              </a:rPr>
              <a:t>VERSUS</a:t>
            </a:r>
            <a:endParaRPr lang="en-GB" b="1" dirty="0">
              <a:latin typeface="Segoe Script"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395536" y="580038"/>
            <a:ext cx="7704856"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 typeface="Arial" pitchFamily="34" charset="0"/>
              <a:buChar char="•"/>
              <a:tabLst>
                <a:tab pos="457200" algn="l"/>
              </a:tabLst>
            </a:pPr>
            <a:r>
              <a:rPr kumimoji="0" lang="en-GB" b="1" u="none" strike="noStrike" cap="none" normalizeH="0" baseline="0" dirty="0" smtClean="0">
                <a:ln>
                  <a:noFill/>
                </a:ln>
                <a:effectLst/>
                <a:latin typeface="Arial" pitchFamily="34" charset="0"/>
                <a:ea typeface="Times New Roman" pitchFamily="18" charset="0"/>
                <a:cs typeface="Arial" pitchFamily="34" charset="0"/>
              </a:rPr>
              <a:t>Moving from home to school education</a:t>
            </a:r>
            <a:r>
              <a:rPr kumimoji="0" lang="en-GB" b="0" u="none" strike="noStrike" cap="none" normalizeH="0" baseline="0" dirty="0" smtClean="0">
                <a:ln>
                  <a:noFill/>
                </a:ln>
                <a:effectLst/>
                <a:latin typeface="Arial" pitchFamily="34" charset="0"/>
                <a:ea typeface="Times New Roman" pitchFamily="18" charset="0"/>
                <a:cs typeface="Arial" pitchFamily="34" charset="0"/>
              </a:rPr>
              <a:t>. </a:t>
            </a:r>
            <a:endParaRPr kumimoji="0" lang="en-GB" b="0" u="none"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GB" b="1" u="none" strike="noStrike" cap="none" normalizeH="0" baseline="0" dirty="0" smtClean="0">
                <a:ln>
                  <a:noFill/>
                </a:ln>
                <a:effectLst/>
                <a:latin typeface="Arial" pitchFamily="34" charset="0"/>
                <a:ea typeface="Times New Roman" pitchFamily="18" charset="0"/>
                <a:cs typeface="Arial" pitchFamily="34" charset="0"/>
              </a:rPr>
              <a:t>How long does home education last?</a:t>
            </a:r>
            <a:r>
              <a:rPr kumimoji="0" lang="en-GB" b="0" u="none" strike="noStrike" cap="none" normalizeH="0" baseline="30000" dirty="0" smtClean="0" bmk="">
                <a:ln>
                  <a:noFill/>
                </a:ln>
                <a:effectLst/>
                <a:latin typeface="Arial" pitchFamily="34" charset="0"/>
                <a:ea typeface="Times New Roman" pitchFamily="18" charset="0"/>
                <a:cs typeface="Arial" pitchFamily="34" charset="0"/>
              </a:rPr>
              <a:t>]</a:t>
            </a:r>
            <a:r>
              <a:rPr kumimoji="0" lang="en-GB" b="0" u="none" strike="noStrike" cap="none" normalizeH="0" baseline="0" dirty="0" smtClean="0">
                <a:ln>
                  <a:noFill/>
                </a:ln>
                <a:effectLst/>
                <a:latin typeface="Arial" pitchFamily="34" charset="0"/>
                <a:ea typeface="Times New Roman" pitchFamily="18" charset="0"/>
                <a:cs typeface="Arial" pitchFamily="34" charset="0"/>
              </a:rPr>
              <a:t>. </a:t>
            </a:r>
            <a:endParaRPr kumimoji="0" lang="en-GB" b="0" u="none"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GB" b="1" u="none" strike="noStrike" cap="none" normalizeH="0" baseline="0" dirty="0" smtClean="0">
                <a:ln>
                  <a:noFill/>
                </a:ln>
                <a:effectLst/>
                <a:latin typeface="Arial" pitchFamily="34" charset="0"/>
                <a:ea typeface="Times New Roman" pitchFamily="18" charset="0"/>
                <a:cs typeface="Arial" pitchFamily="34" charset="0"/>
              </a:rPr>
              <a:t>Formal Qualifications.</a:t>
            </a:r>
            <a:r>
              <a:rPr kumimoji="0" lang="en-GB" b="0" u="none" strike="noStrike" cap="none" normalizeH="0" baseline="0" dirty="0" smtClean="0">
                <a:ln>
                  <a:noFill/>
                </a:ln>
                <a:effectLst/>
                <a:latin typeface="Arial" pitchFamily="34" charset="0"/>
                <a:ea typeface="Times New Roman" pitchFamily="18" charset="0"/>
                <a:cs typeface="Arial" pitchFamily="34" charset="0"/>
              </a:rPr>
              <a:t> </a:t>
            </a:r>
            <a:endParaRPr kumimoji="0" lang="en-GB" b="0" u="none"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0" lang="en-GB" b="1" u="none" strike="noStrike" cap="none" normalizeH="0" baseline="0" dirty="0" smtClean="0">
                <a:ln>
                  <a:noFill/>
                </a:ln>
                <a:effectLst/>
                <a:latin typeface="Arial" pitchFamily="34" charset="0"/>
                <a:ea typeface="Times New Roman" pitchFamily="18" charset="0"/>
                <a:cs typeface="Arial" pitchFamily="34" charset="0"/>
              </a:rPr>
              <a:t>Do home-educated children get jobs?</a:t>
            </a:r>
            <a:r>
              <a:rPr kumimoji="0" lang="en-GB" b="0" u="none" strike="noStrike" cap="none" normalizeH="0" baseline="0" dirty="0" smtClean="0">
                <a:ln>
                  <a:noFill/>
                </a:ln>
                <a:effectLst/>
                <a:latin typeface="Arial" pitchFamily="34" charset="0"/>
                <a:ea typeface="Times New Roman" pitchFamily="18" charset="0"/>
                <a:cs typeface="Arial" pitchFamily="34" charset="0"/>
              </a:rPr>
              <a:t> </a:t>
            </a:r>
            <a:endParaRPr kumimoji="0" lang="en-GB" b="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800" b="0" i="0" u="none" strike="noStrike" cap="none" normalizeH="0" baseline="0" dirty="0" smtClean="0">
                <a:ln>
                  <a:noFill/>
                </a:ln>
                <a:solidFill>
                  <a:schemeClr val="tx1"/>
                </a:solidFill>
                <a:effectLst/>
                <a:latin typeface="Arial" pitchFamily="34" charset="0"/>
                <a:cs typeface="Arial" pitchFamily="34" charset="0"/>
              </a:rPr>
              <a:t/>
            </a:r>
            <a:br>
              <a:rPr kumimoji="0" lang="en-GB" sz="1800" b="0" i="0" u="none" strike="noStrike" cap="none" normalizeH="0" baseline="0" dirty="0" smtClean="0">
                <a:ln>
                  <a:noFill/>
                </a:ln>
                <a:solidFill>
                  <a:schemeClr val="tx1"/>
                </a:solidFill>
                <a:effectLst/>
                <a:latin typeface="Arial" pitchFamily="34" charset="0"/>
                <a:cs typeface="Arial" pitchFamily="34"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7" name="Object 3"/>
          <p:cNvGraphicFramePr>
            <a:graphicFrameLocks noChangeAspect="1"/>
          </p:cNvGraphicFramePr>
          <p:nvPr/>
        </p:nvGraphicFramePr>
        <p:xfrm>
          <a:off x="900113" y="406400"/>
          <a:ext cx="7693025" cy="6691313"/>
        </p:xfrm>
        <a:graphic>
          <a:graphicData uri="http://schemas.openxmlformats.org/presentationml/2006/ole">
            <p:oleObj spid="_x0000_s22530" name="Document" r:id="rId4" imgW="5224825" imgH="4521854" progId="Word.Document.8">
              <p:embed/>
            </p:oleObj>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descr="https://encrypted-tbn3.gstatic.com/images?q=tbn:ANd9GcSL0CpZDvqmua_NNfQYw4MkXGtKs4AJY5M9bzx-kk853EzM5N-lYQ">
            <a:hlinkClick r:id="rId3"/>
          </p:cNvPr>
          <p:cNvPicPr/>
          <p:nvPr/>
        </p:nvPicPr>
        <p:blipFill>
          <a:blip r:embed="rId4" cstate="print"/>
          <a:srcRect/>
          <a:stretch>
            <a:fillRect/>
          </a:stretch>
        </p:blipFill>
        <p:spPr bwMode="auto">
          <a:xfrm>
            <a:off x="1547664" y="1052736"/>
            <a:ext cx="5616623" cy="4176464"/>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95536" y="260648"/>
            <a:ext cx="8352928" cy="6597352"/>
          </a:xfrm>
        </p:spPr>
        <p:txBody>
          <a:bodyPr/>
          <a:lstStyle/>
          <a:p>
            <a:pPr marL="0" lvl="1" indent="12700" algn="just">
              <a:buNone/>
            </a:pPr>
            <a:r>
              <a:rPr lang="en-GB" sz="2400" b="1" dirty="0" smtClean="0">
                <a:latin typeface="Arial" pitchFamily="34" charset="0"/>
                <a:cs typeface="Arial" pitchFamily="34" charset="0"/>
              </a:rPr>
              <a:t>Statistics show that children make a huge leap forwards when they enter school </a:t>
            </a:r>
          </a:p>
          <a:p>
            <a:pPr marL="0" lvl="1" indent="12700" algn="just">
              <a:buNone/>
            </a:pPr>
            <a:endParaRPr lang="en-GB" sz="2400" dirty="0" smtClean="0"/>
          </a:p>
          <a:p>
            <a:pPr marL="0" lvl="1" indent="12700" algn="just">
              <a:buNone/>
            </a:pPr>
            <a:r>
              <a:rPr lang="en-GB" sz="2400" dirty="0" err="1" smtClean="0">
                <a:latin typeface="Arial" pitchFamily="34" charset="0"/>
                <a:cs typeface="Arial" pitchFamily="34" charset="0"/>
              </a:rPr>
              <a:t>Tymms</a:t>
            </a:r>
            <a:r>
              <a:rPr lang="en-GB" sz="2400" dirty="0" smtClean="0">
                <a:latin typeface="Arial" pitchFamily="34" charset="0"/>
                <a:cs typeface="Arial" pitchFamily="34" charset="0"/>
              </a:rPr>
              <a:t> et al. (1997) found that the children make a leap forwards in learning when during their first year of school. </a:t>
            </a:r>
          </a:p>
          <a:p>
            <a:pPr marL="0" lvl="1" indent="12700" algn="just">
              <a:buNone/>
            </a:pPr>
            <a:endParaRPr lang="en-GB" sz="2400" dirty="0" smtClean="0">
              <a:latin typeface="Arial" pitchFamily="34" charset="0"/>
              <a:cs typeface="Arial" pitchFamily="34" charset="0"/>
            </a:endParaRPr>
          </a:p>
          <a:p>
            <a:pPr>
              <a:buNone/>
            </a:pPr>
            <a:r>
              <a:rPr lang="en-GB" sz="2400" dirty="0" smtClean="0">
                <a:latin typeface="Arial" pitchFamily="34" charset="0"/>
                <a:cs typeface="Arial" pitchFamily="34" charset="0"/>
              </a:rPr>
              <a:t>They reported that:</a:t>
            </a:r>
          </a:p>
          <a:p>
            <a:pPr marL="1079500" indent="12700">
              <a:buNone/>
            </a:pPr>
            <a:r>
              <a:rPr lang="en-GB" sz="2400" dirty="0" smtClean="0">
                <a:latin typeface="Arial" pitchFamily="34" charset="0"/>
                <a:cs typeface="Arial" pitchFamily="34" charset="0"/>
              </a:rPr>
              <a:t>'[…] it is hardly an unexpected finding to discover that teaching advances learning […]. […] For progress what really mattered was attendance at school, the pupil's prior achievements and the school that they attend.'</a:t>
            </a:r>
          </a:p>
          <a:p>
            <a:pPr marL="1079500" indent="12700" algn="r">
              <a:buNone/>
            </a:pPr>
            <a:r>
              <a:rPr lang="de-CH" sz="2400" dirty="0" err="1" smtClean="0">
                <a:latin typeface="Arial" pitchFamily="34" charset="0"/>
                <a:cs typeface="Arial" pitchFamily="34" charset="0"/>
              </a:rPr>
              <a:t>Tymms</a:t>
            </a:r>
            <a:r>
              <a:rPr lang="de-CH" sz="2400" dirty="0" smtClean="0">
                <a:latin typeface="Arial" pitchFamily="34" charset="0"/>
                <a:cs typeface="Arial" pitchFamily="34" charset="0"/>
              </a:rPr>
              <a:t> et al. (1997 p. 117)</a:t>
            </a:r>
          </a:p>
          <a:p>
            <a:pPr marL="92075" indent="12700" algn="just">
              <a:buNone/>
            </a:pPr>
            <a:endParaRPr lang="de-CH" sz="2400" dirty="0" smtClean="0">
              <a:latin typeface="Arial" pitchFamily="34" charset="0"/>
              <a:cs typeface="Arial" pitchFamily="34" charset="0"/>
            </a:endParaRPr>
          </a:p>
          <a:p>
            <a:pPr marL="92075" indent="12700" algn="just">
              <a:buNone/>
            </a:pPr>
            <a:r>
              <a:rPr lang="de-CH" sz="2400" dirty="0" smtClean="0">
                <a:latin typeface="Arial" pitchFamily="34" charset="0"/>
                <a:cs typeface="Arial" pitchFamily="34" charset="0"/>
              </a:rPr>
              <a:t>So….</a:t>
            </a:r>
            <a:r>
              <a:rPr lang="de-CH" sz="2400" dirty="0" err="1" smtClean="0">
                <a:latin typeface="Arial" pitchFamily="34" charset="0"/>
                <a:cs typeface="Arial" pitchFamily="34" charset="0"/>
              </a:rPr>
              <a:t>how</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did</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they</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arrive</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at</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this</a:t>
            </a:r>
            <a:r>
              <a:rPr lang="de-CH" sz="2400" dirty="0" smtClean="0">
                <a:latin typeface="Arial" pitchFamily="34" charset="0"/>
                <a:cs typeface="Arial" pitchFamily="34" charset="0"/>
              </a:rPr>
              <a:t> </a:t>
            </a:r>
            <a:r>
              <a:rPr lang="de-CH" sz="2400" dirty="0" err="1" smtClean="0">
                <a:latin typeface="Arial" pitchFamily="34" charset="0"/>
                <a:cs typeface="Arial" pitchFamily="34" charset="0"/>
              </a:rPr>
              <a:t>conclusion</a:t>
            </a:r>
            <a:r>
              <a:rPr lang="de-CH" sz="2400" dirty="0" smtClean="0">
                <a:latin typeface="Arial" pitchFamily="34" charset="0"/>
                <a:cs typeface="Arial" pitchFamily="34" charset="0"/>
              </a:rPr>
              <a:t>?</a:t>
            </a:r>
            <a:endParaRPr lang="en-GB" sz="2400" dirty="0" smtClean="0">
              <a:latin typeface="Arial" pitchFamily="34" charset="0"/>
              <a:cs typeface="Arial" pitchFamily="34" charset="0"/>
            </a:endParaRPr>
          </a:p>
          <a:p>
            <a:r>
              <a:rPr lang="de-CH" sz="1200" dirty="0" smtClean="0"/>
              <a:t> </a:t>
            </a:r>
            <a:endParaRPr lang="en-GB" sz="1200" dirty="0"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nvGraphicFramePr>
        <p:xfrm>
          <a:off x="2699792" y="1772816"/>
          <a:ext cx="5904656"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Pfeil nach oben 9"/>
          <p:cNvSpPr/>
          <p:nvPr/>
        </p:nvSpPr>
        <p:spPr>
          <a:xfrm>
            <a:off x="2339752" y="1196752"/>
            <a:ext cx="484632" cy="4104456"/>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feld 11"/>
          <p:cNvSpPr txBox="1"/>
          <p:nvPr/>
        </p:nvSpPr>
        <p:spPr>
          <a:xfrm>
            <a:off x="1" y="2204864"/>
            <a:ext cx="2915816" cy="1200329"/>
          </a:xfrm>
          <a:prstGeom prst="rect">
            <a:avLst/>
          </a:prstGeom>
          <a:noFill/>
        </p:spPr>
        <p:txBody>
          <a:bodyPr wrap="square" rtlCol="0">
            <a:spAutoFit/>
          </a:bodyPr>
          <a:lstStyle/>
          <a:p>
            <a:r>
              <a:rPr lang="de-CH" dirty="0" smtClean="0"/>
              <a:t>18 </a:t>
            </a:r>
            <a:r>
              <a:rPr lang="de-CH" dirty="0" err="1" smtClean="0"/>
              <a:t>points</a:t>
            </a:r>
            <a:r>
              <a:rPr lang="de-CH" dirty="0" smtClean="0"/>
              <a:t> </a:t>
            </a:r>
            <a:r>
              <a:rPr lang="de-CH" dirty="0" err="1" smtClean="0"/>
              <a:t>between</a:t>
            </a:r>
            <a:r>
              <a:rPr lang="de-CH" dirty="0" smtClean="0"/>
              <a:t> </a:t>
            </a:r>
            <a:r>
              <a:rPr lang="de-CH" dirty="0" err="1" smtClean="0"/>
              <a:t>oldest</a:t>
            </a:r>
            <a:r>
              <a:rPr lang="de-CH" dirty="0" smtClean="0"/>
              <a:t> &amp; </a:t>
            </a:r>
            <a:r>
              <a:rPr lang="de-CH" dirty="0" err="1" smtClean="0"/>
              <a:t>youngest</a:t>
            </a:r>
            <a:r>
              <a:rPr lang="de-CH" dirty="0" smtClean="0"/>
              <a:t> </a:t>
            </a:r>
            <a:r>
              <a:rPr lang="de-CH" dirty="0" err="1" smtClean="0"/>
              <a:t>child‘s</a:t>
            </a:r>
            <a:r>
              <a:rPr lang="de-CH" dirty="0" smtClean="0"/>
              <a:t> </a:t>
            </a:r>
            <a:r>
              <a:rPr lang="de-CH" dirty="0" err="1" smtClean="0"/>
              <a:t>results</a:t>
            </a:r>
            <a:endParaRPr lang="en-GB" dirty="0"/>
          </a:p>
        </p:txBody>
      </p:sp>
      <p:sp>
        <p:nvSpPr>
          <p:cNvPr id="14" name="Rechteck 13"/>
          <p:cNvSpPr/>
          <p:nvPr/>
        </p:nvSpPr>
        <p:spPr>
          <a:xfrm>
            <a:off x="3923928" y="5373216"/>
            <a:ext cx="4572000" cy="830997"/>
          </a:xfrm>
          <a:prstGeom prst="rect">
            <a:avLst/>
          </a:prstGeom>
        </p:spPr>
        <p:txBody>
          <a:bodyPr>
            <a:spAutoFit/>
          </a:bodyPr>
          <a:lstStyle/>
          <a:p>
            <a:r>
              <a:rPr lang="de-CH" dirty="0" smtClean="0"/>
              <a:t>60 </a:t>
            </a:r>
            <a:r>
              <a:rPr lang="de-CH" dirty="0" err="1" smtClean="0"/>
              <a:t>points</a:t>
            </a:r>
            <a:r>
              <a:rPr lang="de-CH" dirty="0" smtClean="0"/>
              <a:t> </a:t>
            </a:r>
            <a:r>
              <a:rPr lang="de-CH" dirty="0" err="1" smtClean="0"/>
              <a:t>between</a:t>
            </a:r>
            <a:r>
              <a:rPr lang="de-CH" dirty="0" smtClean="0"/>
              <a:t> Start </a:t>
            </a:r>
            <a:r>
              <a:rPr lang="de-CH" dirty="0" err="1" smtClean="0"/>
              <a:t>and</a:t>
            </a:r>
            <a:r>
              <a:rPr lang="de-CH" dirty="0" smtClean="0"/>
              <a:t> End </a:t>
            </a:r>
            <a:r>
              <a:rPr lang="de-CH" dirty="0" err="1" smtClean="0"/>
              <a:t>of</a:t>
            </a:r>
            <a:r>
              <a:rPr lang="de-CH" dirty="0" smtClean="0"/>
              <a:t> </a:t>
            </a:r>
            <a:r>
              <a:rPr lang="de-CH" dirty="0" err="1" smtClean="0"/>
              <a:t>reception</a:t>
            </a:r>
            <a:r>
              <a:rPr lang="de-CH" dirty="0" smtClean="0"/>
              <a:t> </a:t>
            </a:r>
            <a:r>
              <a:rPr lang="de-CH" dirty="0" err="1" smtClean="0"/>
              <a:t>results</a:t>
            </a:r>
            <a:r>
              <a:rPr lang="de-CH" dirty="0" smtClean="0"/>
              <a:t> (</a:t>
            </a:r>
            <a:r>
              <a:rPr lang="de-CH" dirty="0" err="1" smtClean="0"/>
              <a:t>over</a:t>
            </a:r>
            <a:r>
              <a:rPr lang="de-CH" dirty="0" smtClean="0"/>
              <a:t> 11 </a:t>
            </a:r>
            <a:r>
              <a:rPr lang="de-CH" dirty="0" err="1" smtClean="0"/>
              <a:t>months</a:t>
            </a:r>
            <a:r>
              <a:rPr lang="de-CH" dirty="0" smtClean="0"/>
              <a:t>)</a:t>
            </a:r>
            <a:endParaRPr lang="en-GB" dirty="0"/>
          </a:p>
        </p:txBody>
      </p:sp>
      <p:sp>
        <p:nvSpPr>
          <p:cNvPr id="18" name="Textfeld 17"/>
          <p:cNvSpPr txBox="1"/>
          <p:nvPr/>
        </p:nvSpPr>
        <p:spPr>
          <a:xfrm>
            <a:off x="2915816" y="1268760"/>
            <a:ext cx="2160240" cy="646331"/>
          </a:xfrm>
          <a:prstGeom prst="rect">
            <a:avLst/>
          </a:prstGeom>
          <a:noFill/>
        </p:spPr>
        <p:txBody>
          <a:bodyPr wrap="square" rtlCol="0">
            <a:spAutoFit/>
          </a:bodyPr>
          <a:lstStyle/>
          <a:p>
            <a:r>
              <a:rPr lang="de-CH" sz="3600" dirty="0" smtClean="0"/>
              <a:t>4.11 </a:t>
            </a:r>
            <a:r>
              <a:rPr lang="de-CH" sz="3600" dirty="0" err="1" smtClean="0"/>
              <a:t>years</a:t>
            </a:r>
            <a:endParaRPr lang="en-GB" sz="3600" dirty="0"/>
          </a:p>
        </p:txBody>
      </p:sp>
      <p:sp>
        <p:nvSpPr>
          <p:cNvPr id="19" name="Rechteck 18"/>
          <p:cNvSpPr/>
          <p:nvPr/>
        </p:nvSpPr>
        <p:spPr>
          <a:xfrm>
            <a:off x="683568" y="260648"/>
            <a:ext cx="7560840" cy="830997"/>
          </a:xfrm>
          <a:prstGeom prst="rect">
            <a:avLst/>
          </a:prstGeom>
        </p:spPr>
        <p:txBody>
          <a:bodyPr wrap="square">
            <a:spAutoFit/>
          </a:bodyPr>
          <a:lstStyle/>
          <a:p>
            <a:r>
              <a:rPr lang="en-GB" b="1" dirty="0" smtClean="0"/>
              <a:t>Statistics show that children make a huge leap forwards when they enter school (</a:t>
            </a:r>
            <a:r>
              <a:rPr lang="en-GB" dirty="0" err="1" smtClean="0">
                <a:latin typeface="Arial" pitchFamily="34" charset="0"/>
                <a:cs typeface="Arial" pitchFamily="34" charset="0"/>
              </a:rPr>
              <a:t>Tymms</a:t>
            </a:r>
            <a:r>
              <a:rPr lang="en-GB" dirty="0" smtClean="0">
                <a:latin typeface="Arial" pitchFamily="34" charset="0"/>
                <a:cs typeface="Arial" pitchFamily="34" charset="0"/>
              </a:rPr>
              <a:t> et al. 1997) </a:t>
            </a:r>
            <a:endParaRPr lang="en-GB" dirty="0"/>
          </a:p>
        </p:txBody>
      </p:sp>
      <p:sp>
        <p:nvSpPr>
          <p:cNvPr id="8" name="Textfeld 7"/>
          <p:cNvSpPr txBox="1"/>
          <p:nvPr/>
        </p:nvSpPr>
        <p:spPr>
          <a:xfrm>
            <a:off x="0" y="5517233"/>
            <a:ext cx="3419872" cy="954107"/>
          </a:xfrm>
          <a:prstGeom prst="rect">
            <a:avLst/>
          </a:prstGeom>
          <a:noFill/>
        </p:spPr>
        <p:txBody>
          <a:bodyPr wrap="square" rtlCol="0">
            <a:spAutoFit/>
          </a:bodyPr>
          <a:lstStyle/>
          <a:p>
            <a:r>
              <a:rPr lang="de-CH" sz="2800" dirty="0" smtClean="0">
                <a:latin typeface="Arial" pitchFamily="34" charset="0"/>
                <a:cs typeface="Arial" pitchFamily="34" charset="0"/>
              </a:rPr>
              <a:t>A 42 </a:t>
            </a:r>
            <a:r>
              <a:rPr lang="de-CH" sz="2800" dirty="0" err="1" smtClean="0">
                <a:latin typeface="Arial" pitchFamily="34" charset="0"/>
                <a:cs typeface="Arial" pitchFamily="34" charset="0"/>
              </a:rPr>
              <a:t>point</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leap</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over</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the</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school</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year</a:t>
            </a:r>
            <a:r>
              <a:rPr lang="de-CH" sz="2800" dirty="0" smtClean="0">
                <a:latin typeface="Arial" pitchFamily="34" charset="0"/>
                <a:cs typeface="Arial" pitchFamily="34" charset="0"/>
              </a:rPr>
              <a:t>!</a:t>
            </a:r>
            <a:endParaRPr lang="en-GB"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260648"/>
            <a:ext cx="8496944" cy="2246769"/>
          </a:xfrm>
          <a:prstGeom prst="rect">
            <a:avLst/>
          </a:prstGeom>
        </p:spPr>
        <p:txBody>
          <a:bodyPr wrap="square">
            <a:spAutoFit/>
          </a:bodyPr>
          <a:lstStyle/>
          <a:p>
            <a:pPr lvl="1">
              <a:tabLst>
                <a:tab pos="457200" algn="l"/>
              </a:tabLst>
            </a:pPr>
            <a:r>
              <a:rPr lang="en-GB" sz="2000" dirty="0" smtClean="0">
                <a:solidFill>
                  <a:srgbClr val="FFFF00"/>
                </a:solidFill>
                <a:latin typeface="Arial" pitchFamily="34" charset="0"/>
                <a:ea typeface="Times New Roman" pitchFamily="18" charset="0"/>
                <a:cs typeface="Arial" pitchFamily="34" charset="0"/>
              </a:rPr>
              <a:t>My finding (discussed in Rothermel 2004), using the same test material, was that the difference in test scores between the youngest and oldest at ‘entry’ was 10.22 points and that the difference between the average grade on ‘entry’ and ‘exit’ was 54.54.</a:t>
            </a:r>
          </a:p>
          <a:p>
            <a:pPr lvl="1">
              <a:tabLst>
                <a:tab pos="457200" algn="l"/>
              </a:tabLst>
            </a:pPr>
            <a:endParaRPr lang="en-GB" sz="2000" dirty="0" smtClean="0">
              <a:solidFill>
                <a:srgbClr val="FFFF00"/>
              </a:solidFill>
              <a:latin typeface="Arial" pitchFamily="34" charset="0"/>
              <a:ea typeface="Times New Roman" pitchFamily="18" charset="0"/>
              <a:cs typeface="Arial" pitchFamily="34" charset="0"/>
            </a:endParaRPr>
          </a:p>
          <a:p>
            <a:pPr lvl="1">
              <a:tabLst>
                <a:tab pos="457200" algn="l"/>
              </a:tabLst>
            </a:pPr>
            <a:r>
              <a:rPr lang="en-GB" sz="2000" dirty="0" smtClean="0">
                <a:solidFill>
                  <a:srgbClr val="FFFF00"/>
                </a:solidFill>
                <a:latin typeface="Arial" pitchFamily="34" charset="0"/>
                <a:ea typeface="Times New Roman" pitchFamily="18" charset="0"/>
                <a:cs typeface="Arial" pitchFamily="34" charset="0"/>
              </a:rPr>
              <a:t>That is, the home educated cohort increased their grades during that year by </a:t>
            </a:r>
            <a:r>
              <a:rPr lang="en-US" sz="2000" dirty="0" smtClean="0">
                <a:latin typeface="Arial" pitchFamily="34" charset="0"/>
                <a:cs typeface="Arial" pitchFamily="34" charset="0"/>
              </a:rPr>
              <a:t>45.32 points in contrast to </a:t>
            </a:r>
            <a:r>
              <a:rPr lang="en-US" sz="2000" dirty="0" err="1" smtClean="0">
                <a:latin typeface="Arial" pitchFamily="34" charset="0"/>
                <a:cs typeface="Arial" pitchFamily="34" charset="0"/>
              </a:rPr>
              <a:t>Tymms</a:t>
            </a:r>
            <a:r>
              <a:rPr lang="en-US" sz="2000" dirty="0" smtClean="0">
                <a:latin typeface="Arial" pitchFamily="34" charset="0"/>
                <a:cs typeface="Arial" pitchFamily="34" charset="0"/>
              </a:rPr>
              <a:t>’ 42 point average.</a:t>
            </a:r>
            <a:endParaRPr lang="en-GB" sz="2000" dirty="0" smtClean="0">
              <a:solidFill>
                <a:srgbClr val="FFFF00"/>
              </a:solidFill>
              <a:latin typeface="Arial" pitchFamily="34" charset="0"/>
              <a:cs typeface="Arial" pitchFamily="34" charset="0"/>
            </a:endParaRPr>
          </a:p>
        </p:txBody>
      </p:sp>
      <p:graphicFrame>
        <p:nvGraphicFramePr>
          <p:cNvPr id="3" name="Diagramm 2"/>
          <p:cNvGraphicFramePr/>
          <p:nvPr/>
        </p:nvGraphicFramePr>
        <p:xfrm>
          <a:off x="2699792" y="3284984"/>
          <a:ext cx="4968552"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feil nach oben 3"/>
          <p:cNvSpPr/>
          <p:nvPr/>
        </p:nvSpPr>
        <p:spPr>
          <a:xfrm>
            <a:off x="3275856" y="2924944"/>
            <a:ext cx="407800" cy="2230683"/>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feld 4"/>
          <p:cNvSpPr txBox="1"/>
          <p:nvPr/>
        </p:nvSpPr>
        <p:spPr>
          <a:xfrm>
            <a:off x="827584" y="3140968"/>
            <a:ext cx="2453552" cy="1569660"/>
          </a:xfrm>
          <a:prstGeom prst="rect">
            <a:avLst/>
          </a:prstGeom>
          <a:noFill/>
        </p:spPr>
        <p:txBody>
          <a:bodyPr wrap="square" rtlCol="0">
            <a:spAutoFit/>
          </a:bodyPr>
          <a:lstStyle/>
          <a:p>
            <a:r>
              <a:rPr lang="de-CH" dirty="0" smtClean="0"/>
              <a:t>10.22 </a:t>
            </a:r>
            <a:r>
              <a:rPr lang="de-CH" dirty="0" err="1" smtClean="0"/>
              <a:t>points</a:t>
            </a:r>
            <a:r>
              <a:rPr lang="de-CH" dirty="0" smtClean="0"/>
              <a:t> </a:t>
            </a:r>
            <a:r>
              <a:rPr lang="de-CH" dirty="0" err="1" smtClean="0"/>
              <a:t>between</a:t>
            </a:r>
            <a:r>
              <a:rPr lang="de-CH" dirty="0" smtClean="0"/>
              <a:t> </a:t>
            </a:r>
            <a:r>
              <a:rPr lang="de-CH" dirty="0" err="1" smtClean="0"/>
              <a:t>oldest</a:t>
            </a:r>
            <a:r>
              <a:rPr lang="de-CH" dirty="0" smtClean="0"/>
              <a:t> &amp; </a:t>
            </a:r>
            <a:r>
              <a:rPr lang="de-CH" dirty="0" err="1" smtClean="0"/>
              <a:t>youngest</a:t>
            </a:r>
            <a:r>
              <a:rPr lang="de-CH" dirty="0" smtClean="0"/>
              <a:t> </a:t>
            </a:r>
            <a:r>
              <a:rPr lang="de-CH" dirty="0" err="1" smtClean="0"/>
              <a:t>child‘s</a:t>
            </a:r>
            <a:r>
              <a:rPr lang="de-CH" dirty="0" smtClean="0"/>
              <a:t> </a:t>
            </a:r>
            <a:r>
              <a:rPr lang="de-CH" dirty="0" err="1" smtClean="0"/>
              <a:t>results</a:t>
            </a:r>
            <a:endParaRPr lang="en-GB" dirty="0"/>
          </a:p>
        </p:txBody>
      </p:sp>
      <p:sp>
        <p:nvSpPr>
          <p:cNvPr id="6" name="Rechteck 5"/>
          <p:cNvSpPr/>
          <p:nvPr/>
        </p:nvSpPr>
        <p:spPr>
          <a:xfrm>
            <a:off x="4716016" y="5157192"/>
            <a:ext cx="3847171" cy="1200329"/>
          </a:xfrm>
          <a:prstGeom prst="rect">
            <a:avLst/>
          </a:prstGeom>
        </p:spPr>
        <p:txBody>
          <a:bodyPr wrap="square">
            <a:spAutoFit/>
          </a:bodyPr>
          <a:lstStyle/>
          <a:p>
            <a:r>
              <a:rPr lang="de-CH" dirty="0" smtClean="0"/>
              <a:t>54.54 </a:t>
            </a:r>
            <a:r>
              <a:rPr lang="de-CH" dirty="0" err="1" smtClean="0"/>
              <a:t>points</a:t>
            </a:r>
            <a:r>
              <a:rPr lang="de-CH" dirty="0" smtClean="0"/>
              <a:t> </a:t>
            </a:r>
            <a:r>
              <a:rPr lang="de-CH" dirty="0" err="1" smtClean="0"/>
              <a:t>between</a:t>
            </a:r>
            <a:r>
              <a:rPr lang="de-CH" dirty="0" smtClean="0"/>
              <a:t> Start </a:t>
            </a:r>
            <a:r>
              <a:rPr lang="de-CH" dirty="0" err="1" smtClean="0"/>
              <a:t>and</a:t>
            </a:r>
            <a:r>
              <a:rPr lang="de-CH" dirty="0" smtClean="0"/>
              <a:t> End </a:t>
            </a:r>
            <a:r>
              <a:rPr lang="de-CH" dirty="0" err="1" smtClean="0"/>
              <a:t>of</a:t>
            </a:r>
            <a:r>
              <a:rPr lang="de-CH" dirty="0" smtClean="0"/>
              <a:t> </a:t>
            </a:r>
            <a:r>
              <a:rPr lang="de-CH" dirty="0" err="1" smtClean="0"/>
              <a:t>Reception</a:t>
            </a:r>
            <a:r>
              <a:rPr lang="de-CH" dirty="0" smtClean="0"/>
              <a:t> </a:t>
            </a:r>
            <a:r>
              <a:rPr lang="de-CH" dirty="0" err="1" smtClean="0"/>
              <a:t>results</a:t>
            </a:r>
            <a:r>
              <a:rPr lang="de-CH" dirty="0" smtClean="0"/>
              <a:t> </a:t>
            </a:r>
          </a:p>
          <a:p>
            <a:r>
              <a:rPr lang="de-CH" dirty="0" smtClean="0"/>
              <a:t>(</a:t>
            </a:r>
            <a:r>
              <a:rPr lang="de-CH" dirty="0" err="1" smtClean="0"/>
              <a:t>over</a:t>
            </a:r>
            <a:r>
              <a:rPr lang="de-CH" dirty="0" smtClean="0"/>
              <a:t> 11 </a:t>
            </a:r>
            <a:r>
              <a:rPr lang="de-CH" dirty="0" err="1" smtClean="0"/>
              <a:t>months</a:t>
            </a:r>
            <a:r>
              <a:rPr lang="de-CH" dirty="0" smtClean="0"/>
              <a:t>)</a:t>
            </a:r>
            <a:endParaRPr lang="en-GB" dirty="0"/>
          </a:p>
        </p:txBody>
      </p:sp>
      <p:sp>
        <p:nvSpPr>
          <p:cNvPr id="8" name="Textfeld 7"/>
          <p:cNvSpPr txBox="1"/>
          <p:nvPr/>
        </p:nvSpPr>
        <p:spPr>
          <a:xfrm>
            <a:off x="0" y="5517233"/>
            <a:ext cx="3707904" cy="954107"/>
          </a:xfrm>
          <a:prstGeom prst="rect">
            <a:avLst/>
          </a:prstGeom>
          <a:noFill/>
        </p:spPr>
        <p:txBody>
          <a:bodyPr wrap="square" rtlCol="0">
            <a:spAutoFit/>
          </a:bodyPr>
          <a:lstStyle/>
          <a:p>
            <a:r>
              <a:rPr lang="de-CH" sz="2800" dirty="0" smtClean="0">
                <a:latin typeface="Arial" pitchFamily="34" charset="0"/>
                <a:cs typeface="Arial" pitchFamily="34" charset="0"/>
              </a:rPr>
              <a:t>A 45 </a:t>
            </a:r>
            <a:r>
              <a:rPr lang="de-CH" sz="2800" dirty="0" err="1" smtClean="0">
                <a:latin typeface="Arial" pitchFamily="34" charset="0"/>
                <a:cs typeface="Arial" pitchFamily="34" charset="0"/>
              </a:rPr>
              <a:t>point</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leap</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over</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the</a:t>
            </a:r>
            <a:r>
              <a:rPr lang="de-CH" sz="2800" dirty="0" smtClean="0">
                <a:latin typeface="Arial" pitchFamily="34" charset="0"/>
                <a:cs typeface="Arial" pitchFamily="34" charset="0"/>
              </a:rPr>
              <a:t> (non) </a:t>
            </a:r>
            <a:r>
              <a:rPr lang="de-CH" sz="2800" dirty="0" err="1" smtClean="0">
                <a:latin typeface="Arial" pitchFamily="34" charset="0"/>
                <a:cs typeface="Arial" pitchFamily="34" charset="0"/>
              </a:rPr>
              <a:t>school</a:t>
            </a:r>
            <a:r>
              <a:rPr lang="de-CH" sz="2800" dirty="0" smtClean="0">
                <a:latin typeface="Arial" pitchFamily="34" charset="0"/>
                <a:cs typeface="Arial" pitchFamily="34" charset="0"/>
              </a:rPr>
              <a:t> </a:t>
            </a:r>
            <a:r>
              <a:rPr lang="de-CH" sz="2800" dirty="0" err="1" smtClean="0">
                <a:latin typeface="Arial" pitchFamily="34" charset="0"/>
                <a:cs typeface="Arial" pitchFamily="34" charset="0"/>
              </a:rPr>
              <a:t>year</a:t>
            </a:r>
            <a:r>
              <a:rPr lang="de-CH" sz="2800" dirty="0" smtClean="0">
                <a:latin typeface="Arial" pitchFamily="34" charset="0"/>
                <a:cs typeface="Arial" pitchFamily="34" charset="0"/>
              </a:rPr>
              <a:t>!</a:t>
            </a:r>
            <a:endParaRPr lang="en-GB" sz="28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ChangeArrowheads="1"/>
          </p:cNvSpPr>
          <p:nvPr/>
        </p:nvSpPr>
        <p:spPr bwMode="auto">
          <a:xfrm>
            <a:off x="323528" y="558552"/>
            <a:ext cx="828092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tab pos="457200" algn="l"/>
              </a:tabLst>
            </a:pP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Quite possible and likely, however, is that children between 4 and 6 simply do make a seismic shift in their cognitive development and that it doesn’t matter if they are at school or not.      </a:t>
            </a:r>
            <a:endParaRPr kumimoji="0" lang="en-GB"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80" name="Bild 1" descr="Velvet d'Amour Official Fan Page's photo.">
            <a:hlinkClick r:id="rId3"/>
          </p:cNvPr>
          <p:cNvPicPr>
            <a:picLocks noChangeAspect="1" noChangeArrowheads="1"/>
          </p:cNvPicPr>
          <p:nvPr/>
        </p:nvPicPr>
        <p:blipFill>
          <a:blip r:embed="rId4" cstate="print"/>
          <a:srcRect/>
          <a:stretch>
            <a:fillRect/>
          </a:stretch>
        </p:blipFill>
        <p:spPr bwMode="auto">
          <a:xfrm>
            <a:off x="1115616" y="1844824"/>
            <a:ext cx="3495075" cy="4621777"/>
          </a:xfrm>
          <a:prstGeom prst="rect">
            <a:avLst/>
          </a:prstGeom>
          <a:noFill/>
        </p:spPr>
      </p:pic>
      <p:sp>
        <p:nvSpPr>
          <p:cNvPr id="24582" name="Rectangle 6"/>
          <p:cNvSpPr>
            <a:spLocks noChangeArrowheads="1"/>
          </p:cNvSpPr>
          <p:nvPr/>
        </p:nvSpPr>
        <p:spPr bwMode="auto">
          <a:xfrm>
            <a:off x="457200" y="237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1"/>
          <p:cNvSpPr>
            <a:spLocks noChangeArrowheads="1"/>
          </p:cNvSpPr>
          <p:nvPr/>
        </p:nvSpPr>
        <p:spPr bwMode="auto">
          <a:xfrm>
            <a:off x="683568" y="436670"/>
            <a:ext cx="788436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sz="20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CHILDREN ARE ACTIVE IN THEIR OWN LEARNING</a:t>
            </a:r>
            <a:endParaRPr lang="en-GB" sz="2000" dirty="0" smtClean="0">
              <a:solidFill>
                <a:srgbClr val="FFFF00"/>
              </a:solidFill>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Piaget taught us about the tremendous capacity for children to self organise and learn from the inside out.</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lang="en-GB" sz="2000" dirty="0" smtClean="0">
              <a:solidFill>
                <a:srgbClr val="FFFF00"/>
              </a:solidFill>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sz="2000" b="0"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Karmiloff</a:t>
            </a: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-Smith described the way in which children take on board information from the external world, reorganising it internally and combining it through conflict and, or agreement with previously internalised knowledge, eventually attaining mastery over the situation. She described this process as 'representational </a:t>
            </a:r>
            <a:r>
              <a:rPr kumimoji="0" lang="en-GB" sz="2000" b="0"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redescription</a:t>
            </a: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(RR). </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lang="en-GB" sz="2000" dirty="0" smtClean="0">
              <a:solidFill>
                <a:srgbClr val="FFFF00"/>
              </a:solidFill>
              <a:latin typeface="Arial" pitchFamily="34" charset="0"/>
              <a:ea typeface="Times New Roman" pitchFamily="18" charset="0"/>
              <a:cs typeface="Arial" pitchFamily="34" charset="0"/>
            </a:endParaRPr>
          </a:p>
          <a:p>
            <a:pPr algn="just">
              <a:tabLst>
                <a:tab pos="457200" algn="l"/>
              </a:tabLst>
            </a:pPr>
            <a:r>
              <a:rPr lang="en-GB" sz="2000" dirty="0" smtClean="0">
                <a:latin typeface="Arial" pitchFamily="34" charset="0"/>
                <a:cs typeface="Arial" pitchFamily="34" charset="0"/>
              </a:rPr>
              <a:t>Rothermel (2002) and Thomas and Patterson (2008) conclude that in the home education context, children absorb their knowledge gradually by virtue of informal repetition, and assimilation through everyday learning involving the natural process of dialogue and exploration. This style of acquiring information has been found by researchers to be beneficial (e.g. Edmondson 2006).</a:t>
            </a:r>
          </a:p>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764704"/>
            <a:ext cx="8568952" cy="5632311"/>
          </a:xfrm>
          <a:prstGeom prst="rect">
            <a:avLst/>
          </a:prstGeom>
        </p:spPr>
        <p:txBody>
          <a:bodyPr wrap="square">
            <a:spAutoFit/>
          </a:bodyPr>
          <a:lstStyle/>
          <a:p>
            <a:r>
              <a:rPr lang="en-GB" dirty="0" smtClean="0">
                <a:latin typeface="Arial" pitchFamily="34" charset="0"/>
                <a:cs typeface="Arial" pitchFamily="34" charset="0"/>
              </a:rPr>
              <a:t>Pine, Messer and Godfrey (1999) looked into the effects of didactic versus guided teaching of a balancing task.  </a:t>
            </a:r>
          </a:p>
          <a:p>
            <a:endParaRPr lang="en-GB" dirty="0" smtClean="0">
              <a:latin typeface="Arial" pitchFamily="34" charset="0"/>
              <a:cs typeface="Arial" pitchFamily="34" charset="0"/>
            </a:endParaRPr>
          </a:p>
          <a:p>
            <a:r>
              <a:rPr lang="en-GB" dirty="0" smtClean="0">
                <a:latin typeface="Arial" pitchFamily="34" charset="0"/>
                <a:cs typeface="Arial" pitchFamily="34" charset="0"/>
              </a:rPr>
              <a:t>The taught groups received instruction</a:t>
            </a:r>
          </a:p>
          <a:p>
            <a:r>
              <a:rPr lang="en-GB" dirty="0" smtClean="0">
                <a:latin typeface="Arial" pitchFamily="34" charset="0"/>
                <a:cs typeface="Arial" pitchFamily="34" charset="0"/>
              </a:rPr>
              <a:t>The control group had none (they were allowed to practise alone)</a:t>
            </a:r>
          </a:p>
          <a:p>
            <a:r>
              <a:rPr lang="en-GB" dirty="0" smtClean="0">
                <a:latin typeface="Arial" pitchFamily="34" charset="0"/>
                <a:cs typeface="Arial" pitchFamily="34" charset="0"/>
              </a:rPr>
              <a:t>Before intervention all the children scored poorly on the task. Following intervention, all three groups improved significantly.</a:t>
            </a:r>
          </a:p>
          <a:p>
            <a:r>
              <a:rPr lang="en-GB" dirty="0" smtClean="0">
                <a:latin typeface="Arial" pitchFamily="34" charset="0"/>
                <a:cs typeface="Arial" pitchFamily="34" charset="0"/>
              </a:rPr>
              <a:t>Retested a week later.....</a:t>
            </a:r>
          </a:p>
          <a:p>
            <a:pPr marL="1074738"/>
            <a:r>
              <a:rPr lang="en-GB" dirty="0" smtClean="0">
                <a:latin typeface="Arial" pitchFamily="34" charset="0"/>
                <a:cs typeface="Arial" pitchFamily="34" charset="0"/>
              </a:rPr>
              <a:t>the didactic group had regressed</a:t>
            </a:r>
          </a:p>
          <a:p>
            <a:pPr marL="1074738"/>
            <a:r>
              <a:rPr lang="en-GB" dirty="0" smtClean="0">
                <a:latin typeface="Arial" pitchFamily="34" charset="0"/>
                <a:cs typeface="Arial" pitchFamily="34" charset="0"/>
              </a:rPr>
              <a:t>the guided participation group had remained at virtually the same </a:t>
            </a:r>
          </a:p>
          <a:p>
            <a:endParaRPr lang="en-GB" dirty="0" smtClean="0">
              <a:latin typeface="Arial" pitchFamily="34" charset="0"/>
              <a:cs typeface="Arial" pitchFamily="34" charset="0"/>
            </a:endParaRPr>
          </a:p>
          <a:p>
            <a:r>
              <a:rPr lang="en-GB" dirty="0" smtClean="0">
                <a:latin typeface="Arial" pitchFamily="34" charset="0"/>
                <a:cs typeface="Arial" pitchFamily="34" charset="0"/>
              </a:rPr>
              <a:t>The control group (with no tuition), however, had improved to a level exceeding the guided participation group.</a:t>
            </a:r>
            <a:endParaRPr lang="en-GB"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539552" y="420004"/>
            <a:ext cx="8352928"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457200" algn="l"/>
              </a:tabLst>
            </a:pPr>
            <a:r>
              <a:rPr kumimoji="0" lang="en-GB"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LATER SCHOOL STARTING AGE  </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de-CH" sz="1800" b="1" dirty="0" smtClean="0">
              <a:solidFill>
                <a:srgbClr val="FFFF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CH"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de-CH" sz="1800" b="1" dirty="0" smtClean="0">
              <a:solidFill>
                <a:srgbClr val="FFFF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CH"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lang="de-CH" sz="1800" b="1" dirty="0" smtClean="0">
              <a:solidFill>
                <a:srgbClr val="FFFF00"/>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de-CH"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GB"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Research supporting a later starting age for formal education in the UK is growing. In many states of the US, formal education does not begin until children are aged 6, 7 and in Washington and Pennsylvania 8 years of age</a:t>
            </a:r>
            <a:r>
              <a:rPr kumimoji="0" lang="en-GB" sz="2000" b="0" i="0" u="none" strike="noStrike" cap="none" normalizeH="0" baseline="0" dirty="0" smtClean="0" bmk="">
                <a:ln>
                  <a:noFill/>
                </a:ln>
                <a:solidFill>
                  <a:srgbClr val="FFFF00"/>
                </a:solidFill>
                <a:effectLst/>
                <a:latin typeface="Arial" pitchFamily="34" charset="0"/>
                <a:ea typeface="Times New Roman" pitchFamily="18" charset="0"/>
                <a:cs typeface="Arial" pitchFamily="34" charset="0"/>
              </a:rPr>
              <a:t>. In Finland, formal education does not start until the year that children turn 7, and in Sweden it is also usually 7 but can be postponed until 8 years of age</a:t>
            </a: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 number of organisations have sprung up in the UK, lobbying for a later school starting age, such as, the  "</a:t>
            </a: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hlinkClick r:id="rId3"/>
              </a:rPr>
              <a:t>Too Much, Too Soon</a:t>
            </a: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campaign”.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The concept of ‘school readiness’ is a fashionable new term and is often confused with simple ‘readiness’.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sz="1800" b="0" i="0" u="none" strike="noStrike" cap="none" normalizeH="0" baseline="0" dirty="0" smtClean="0">
                <a:ln>
                  <a:noFill/>
                </a:ln>
                <a:solidFill>
                  <a:schemeClr val="tx1"/>
                </a:solidFill>
                <a:effectLst/>
                <a:latin typeface="Arial" pitchFamily="34" charset="0"/>
                <a:cs typeface="Arial" pitchFamily="34" charset="0"/>
              </a:rPr>
              <a:t/>
            </a:r>
            <a:br>
              <a:rPr kumimoji="0" lang="en-GB" sz="1800" b="0" i="0" u="none" strike="noStrike" cap="none" normalizeH="0" baseline="0" dirty="0" smtClean="0">
                <a:ln>
                  <a:noFill/>
                </a:ln>
                <a:solidFill>
                  <a:schemeClr val="tx1"/>
                </a:solidFill>
                <a:effectLst/>
                <a:latin typeface="Arial" pitchFamily="34" charset="0"/>
                <a:cs typeface="Arial" pitchFamily="34" charset="0"/>
              </a:rPr>
            </a:b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Grafik 4" descr="https://encrypted-tbn3.gstatic.com/images?q=tbn:ANd9GcT7Pg5XnslAmp7FP1Xqp0jzF0yLdxbW198SdDKqtz3Y7icTcmFE">
            <a:hlinkClick r:id="rId4"/>
          </p:cNvPr>
          <p:cNvPicPr/>
          <p:nvPr/>
        </p:nvPicPr>
        <p:blipFill>
          <a:blip r:embed="rId5" cstate="print"/>
          <a:srcRect/>
          <a:stretch>
            <a:fillRect/>
          </a:stretch>
        </p:blipFill>
        <p:spPr bwMode="auto">
          <a:xfrm>
            <a:off x="5220072" y="260648"/>
            <a:ext cx="3240360"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395536" y="1176507"/>
            <a:ext cx="8136904" cy="46705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I am going to talk about:</a:t>
            </a:r>
          </a:p>
          <a:p>
            <a:pPr marL="0" marR="0" lvl="0" indent="0" algn="just" defTabSz="914400" rtl="0" eaLnBrk="1" fontAlgn="base" latinLnBrk="0" hangingPunct="1">
              <a:lnSpc>
                <a:spcPct val="100000"/>
              </a:lnSpc>
              <a:spcBef>
                <a:spcPct val="0"/>
              </a:spcBef>
              <a:spcAft>
                <a:spcPct val="0"/>
              </a:spcAft>
              <a:buClrTx/>
              <a:buSzTx/>
              <a:buFontTx/>
              <a:buNone/>
              <a:tabLst/>
            </a:pPr>
            <a:endParaRPr lang="de-CH" sz="2800"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Short introduction</a:t>
            </a:r>
            <a:r>
              <a:rPr kumimoji="0" lang="en-GB" sz="2800" b="0" i="0" u="none" strike="noStrike" cap="none" normalizeH="0" dirty="0" smtClean="0">
                <a:ln>
                  <a:noFill/>
                </a:ln>
                <a:effectLst/>
                <a:latin typeface="Arial" pitchFamily="34" charset="0"/>
                <a:ea typeface="Times New Roman" pitchFamily="18" charset="0"/>
                <a:cs typeface="Arial" pitchFamily="34" charset="0"/>
              </a:rPr>
              <a:t> about me</a:t>
            </a:r>
            <a:endParaRPr kumimoji="0" lang="en-GB"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Summary of my </a:t>
            </a:r>
            <a:r>
              <a:rPr lang="en-GB" sz="2800" dirty="0" smtClean="0">
                <a:latin typeface="Arial" pitchFamily="34" charset="0"/>
                <a:ea typeface="Times New Roman" pitchFamily="18" charset="0"/>
                <a:cs typeface="Arial" pitchFamily="34" charset="0"/>
              </a:rPr>
              <a:t>2002 </a:t>
            </a: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research</a:t>
            </a:r>
            <a:endParaRPr kumimoji="0" lang="en-GB"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What we know about home education</a:t>
            </a:r>
          </a:p>
          <a:p>
            <a:pPr algn="just" eaLnBrk="0" hangingPunct="0">
              <a:spcBef>
                <a:spcPts val="300"/>
              </a:spcBef>
              <a:buFontTx/>
              <a:buChar char="•"/>
            </a:pPr>
            <a:r>
              <a:rPr lang="en-GB" sz="2800" dirty="0" smtClean="0">
                <a:latin typeface="Arial" pitchFamily="34" charset="0"/>
                <a:ea typeface="Times New Roman" pitchFamily="18" charset="0"/>
                <a:cs typeface="Arial" pitchFamily="34" charset="0"/>
              </a:rPr>
              <a:t>Evidence schoolchildren leap forwards? </a:t>
            </a:r>
            <a:endParaRPr lang="en-GB" sz="2800" dirty="0" smtClean="0">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The benefits of a later school starting age</a:t>
            </a:r>
            <a:endParaRPr kumimoji="0" lang="en-GB"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Influence of love  (the undervalued power of love)</a:t>
            </a:r>
            <a:endParaRPr kumimoji="0" lang="en-GB" sz="2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ts val="300"/>
              </a:spcBef>
              <a:spcAft>
                <a:spcPct val="0"/>
              </a:spcAft>
              <a:buClrTx/>
              <a:buSzTx/>
              <a:buFontTx/>
              <a:buChar char="•"/>
              <a:tabLst/>
            </a:pPr>
            <a:r>
              <a:rPr kumimoji="0" lang="en-GB" sz="2800" b="0" i="0" u="none" strike="noStrike" cap="none" normalizeH="0" baseline="0" dirty="0" smtClean="0">
                <a:ln>
                  <a:noFill/>
                </a:ln>
                <a:effectLst/>
                <a:latin typeface="Arial" pitchFamily="34" charset="0"/>
                <a:ea typeface="Times New Roman" pitchFamily="18" charset="0"/>
                <a:cs typeface="Arial" pitchFamily="34" charset="0"/>
              </a:rPr>
              <a:t>Conclusion</a:t>
            </a:r>
            <a:endParaRPr kumimoji="0" lang="en-GB" sz="2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83568" y="908720"/>
            <a:ext cx="7920880" cy="5324535"/>
          </a:xfrm>
          <a:prstGeom prst="rect">
            <a:avLst/>
          </a:prstGeom>
        </p:spPr>
        <p:txBody>
          <a:bodyPr wrap="square">
            <a:spAutoFit/>
          </a:bodyPr>
          <a:lstStyle/>
          <a:p>
            <a:pPr lvl="0" eaLnBrk="0" hangingPunct="0">
              <a:buFontTx/>
              <a:buChar char="•"/>
              <a:tabLst>
                <a:tab pos="457200" algn="l"/>
              </a:tabLst>
            </a:pPr>
            <a:r>
              <a:rPr lang="en-GB" sz="2000" dirty="0" smtClean="0">
                <a:solidFill>
                  <a:srgbClr val="FFFF00"/>
                </a:solidFill>
                <a:latin typeface="Arial" pitchFamily="34" charset="0"/>
                <a:ea typeface="Times New Roman" pitchFamily="18" charset="0"/>
                <a:cs typeface="Arial" pitchFamily="34" charset="0"/>
              </a:rPr>
              <a:t>2009 Cambridge Review of Primary Education argues for delaying the onset of formal schooling until aged 6, on the basis that 5 year olds risk having confidence dented by early formal education.   </a:t>
            </a:r>
          </a:p>
          <a:p>
            <a:pPr lvl="0" eaLnBrk="0" hangingPunct="0">
              <a:buFontTx/>
              <a:buChar char="•"/>
              <a:tabLst>
                <a:tab pos="457200" algn="l"/>
              </a:tabLst>
            </a:pPr>
            <a:endParaRPr lang="en-GB" sz="2000" dirty="0" smtClean="0">
              <a:solidFill>
                <a:srgbClr val="FFFF00"/>
              </a:solidFill>
              <a:latin typeface="Arial" pitchFamily="34" charset="0"/>
              <a:cs typeface="Arial" pitchFamily="34" charset="0"/>
            </a:endParaRPr>
          </a:p>
          <a:p>
            <a:pPr lvl="0" eaLnBrk="0" hangingPunct="0">
              <a:buFontTx/>
              <a:buChar char="•"/>
              <a:tabLst>
                <a:tab pos="457200" algn="l"/>
              </a:tabLst>
            </a:pPr>
            <a:r>
              <a:rPr lang="en-GB" sz="2000" dirty="0" smtClean="0">
                <a:solidFill>
                  <a:srgbClr val="FFFF00"/>
                </a:solidFill>
                <a:latin typeface="Arial" pitchFamily="34" charset="0"/>
                <a:ea typeface="Times New Roman" pitchFamily="18" charset="0"/>
                <a:cs typeface="Arial" pitchFamily="34" charset="0"/>
              </a:rPr>
              <a:t>The line taken is that 90% of the world start formal schooling aged 6 or 7 (</a:t>
            </a:r>
            <a:r>
              <a:rPr lang="en-GB" sz="2000" dirty="0" smtClean="0">
                <a:solidFill>
                  <a:srgbClr val="FFFF00"/>
                </a:solidFill>
                <a:latin typeface="Arial" pitchFamily="34" charset="0"/>
                <a:ea typeface="Times New Roman" pitchFamily="18" charset="0"/>
                <a:cs typeface="Arial" pitchFamily="34" charset="0"/>
                <a:hlinkClick r:id="rId3"/>
              </a:rPr>
              <a:t>World Bank data</a:t>
            </a:r>
            <a:r>
              <a:rPr lang="en-GB" sz="2000" dirty="0" smtClean="0">
                <a:solidFill>
                  <a:srgbClr val="FFFF00"/>
                </a:solidFill>
                <a:latin typeface="Arial" pitchFamily="34" charset="0"/>
                <a:ea typeface="Times New Roman" pitchFamily="18" charset="0"/>
                <a:cs typeface="Arial" pitchFamily="34" charset="0"/>
              </a:rPr>
              <a:t>) and that research shows that children starting school aged 6 or 7 perform better on educational testing as well as higher levels of well-being. This seems born out by UNICEF 2009 report on children’s happiness which places the UK at the very bottom in world rankings   </a:t>
            </a:r>
          </a:p>
          <a:p>
            <a:pPr lvl="0" eaLnBrk="0" hangingPunct="0">
              <a:tabLst>
                <a:tab pos="457200" algn="l"/>
              </a:tabLst>
            </a:pPr>
            <a:r>
              <a:rPr lang="en-GB" sz="2000" dirty="0" smtClean="0">
                <a:solidFill>
                  <a:srgbClr val="FFFF00"/>
                </a:solidFill>
                <a:latin typeface="Arial" pitchFamily="34" charset="0"/>
                <a:ea typeface="Times New Roman" pitchFamily="18" charset="0"/>
                <a:cs typeface="Arial" pitchFamily="34" charset="0"/>
              </a:rPr>
              <a:t> </a:t>
            </a:r>
            <a:endParaRPr lang="en-GB" sz="2000" dirty="0" smtClean="0">
              <a:solidFill>
                <a:srgbClr val="FFFF00"/>
              </a:solidFill>
              <a:latin typeface="Arial" pitchFamily="34" charset="0"/>
              <a:cs typeface="Arial" pitchFamily="34" charset="0"/>
            </a:endParaRPr>
          </a:p>
          <a:p>
            <a:pPr lvl="0" eaLnBrk="0" hangingPunct="0">
              <a:buFontTx/>
              <a:buChar char="•"/>
              <a:tabLst>
                <a:tab pos="457200" algn="l"/>
              </a:tabLst>
            </a:pPr>
            <a:r>
              <a:rPr lang="en-GB" sz="2000" dirty="0" smtClean="0">
                <a:solidFill>
                  <a:srgbClr val="FFFF00"/>
                </a:solidFill>
                <a:latin typeface="Arial" pitchFamily="34" charset="0"/>
                <a:ea typeface="Times New Roman" pitchFamily="18" charset="0"/>
                <a:cs typeface="Arial" pitchFamily="34" charset="0"/>
              </a:rPr>
              <a:t>My research indicates that the early ears are perhaps the ideal time to leave children alone and let their brains in their own time. That if we are looking to create innovation in our next generations, the last thing we should be doing is prejudicing their brains at the very time they should be left open to wonder at the world and start to make sense of it for themselves.</a:t>
            </a:r>
            <a:endParaRPr lang="en-GB" sz="2000" dirty="0" smtClean="0">
              <a:solidFill>
                <a:srgbClr val="FFFF00"/>
              </a:solidFill>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539552" y="34533"/>
            <a:ext cx="8064896"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sz="18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INFLUENCE OF LOVE  (The Undervalued Power of Love)</a:t>
            </a: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During recent years there has been a wealth of researc</a:t>
            </a:r>
            <a:r>
              <a:rPr lang="en-GB" sz="1800" dirty="0" smtClean="0">
                <a:solidFill>
                  <a:srgbClr val="FFFF00"/>
                </a:solidFill>
                <a:latin typeface="Arial" pitchFamily="34" charset="0"/>
                <a:ea typeface="Times New Roman" pitchFamily="18" charset="0"/>
                <a:cs typeface="Arial" pitchFamily="34" charset="0"/>
              </a:rPr>
              <a:t>h</a:t>
            </a: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concerning the importance of parental involvement in children's development. This was highlighted in a government funded meta analysis of 14 studies which concluded:</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a:p>
            <a:pPr marL="711200" marR="0" lvl="0" algn="just" defTabSz="914400" rtl="0" eaLnBrk="0" fontAlgn="base" latinLnBrk="0" hangingPunct="0">
              <a:lnSpc>
                <a:spcPct val="100000"/>
              </a:lnSpc>
              <a:spcBef>
                <a:spcPct val="0"/>
              </a:spcBef>
              <a:spcAft>
                <a:spcPct val="0"/>
              </a:spcAft>
              <a:buClrTx/>
              <a:buSzTx/>
              <a:buFontTx/>
              <a:buNone/>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"Parental involvement in the form of ‘at-home good parenting’ has a significant positive effect on children’s achievement and adjustment even after all other factors shaping attainment have been taken out of the equation" </a:t>
            </a: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a:p>
            <a:pPr marL="711200" marR="0" lvl="0" algn="just" defTabSz="914400" rtl="0" eaLnBrk="0" fontAlgn="base" latinLnBrk="0" hangingPunct="0">
              <a:lnSpc>
                <a:spcPct val="100000"/>
              </a:lnSpc>
              <a:spcBef>
                <a:spcPct val="0"/>
              </a:spcBef>
              <a:spcAft>
                <a:spcPct val="0"/>
              </a:spcAft>
              <a:buClrTx/>
              <a:buSzTx/>
              <a:buFontTx/>
              <a:buNone/>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r>
              <a:rPr kumimoji="0" lang="en-GB" sz="1800" b="0"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Desforges</a:t>
            </a: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and </a:t>
            </a:r>
            <a:r>
              <a:rPr kumimoji="0" lang="en-GB" sz="1800" b="0" i="0" u="none" strike="noStrike" cap="none" normalizeH="0" baseline="0" dirty="0" err="1" smtClean="0">
                <a:ln>
                  <a:noFill/>
                </a:ln>
                <a:solidFill>
                  <a:srgbClr val="FFFF00"/>
                </a:solidFill>
                <a:effectLst/>
                <a:latin typeface="Arial" pitchFamily="34" charset="0"/>
                <a:ea typeface="Times New Roman" pitchFamily="18" charset="0"/>
                <a:cs typeface="Arial" pitchFamily="34" charset="0"/>
              </a:rPr>
              <a:t>Abouchaar</a:t>
            </a: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2003 p. 4)</a:t>
            </a:r>
          </a:p>
          <a:p>
            <a:pPr marL="711200" marR="0" lvl="0" algn="just" defTabSz="914400" rtl="0" eaLnBrk="0" fontAlgn="base" latinLnBrk="0" hangingPunct="0">
              <a:lnSpc>
                <a:spcPct val="100000"/>
              </a:lnSpc>
              <a:spcBef>
                <a:spcPct val="0"/>
              </a:spcBef>
              <a:spcAft>
                <a:spcPct val="0"/>
              </a:spcAft>
              <a:buClrTx/>
              <a:buSzTx/>
              <a:buFontTx/>
              <a:buNone/>
              <a:tabLst>
                <a:tab pos="457200" algn="l"/>
              </a:tabLst>
            </a:pPr>
            <a:endParaRPr lang="de-CH" sz="1800" dirty="0" smtClean="0">
              <a:solidFill>
                <a:srgbClr val="FFFF00"/>
              </a:solidFill>
              <a:latin typeface="Arial" pitchFamily="34" charset="0"/>
              <a:cs typeface="Arial" pitchFamily="34" charset="0"/>
            </a:endParaRPr>
          </a:p>
          <a:p>
            <a:pPr marL="711200" marR="0" lvl="0" algn="just" defTabSz="914400" rtl="0" eaLnBrk="0" fontAlgn="base" latinLnBrk="0" hangingPunct="0">
              <a:lnSpc>
                <a:spcPct val="100000"/>
              </a:lnSpc>
              <a:spcBef>
                <a:spcPct val="0"/>
              </a:spcBef>
              <a:spcAft>
                <a:spcPct val="0"/>
              </a:spcAft>
              <a:buClrTx/>
              <a:buSzTx/>
              <a:buFontTx/>
              <a:buNone/>
              <a:tabLst>
                <a:tab pos="457200" algn="l"/>
              </a:tabLst>
            </a:pP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The UK DCSF funded Family and Parenting Institute further supports this finding, stating, “It is now well evidenced that the home learning environment is more influential in determining children's outcomes than parental occupation, education or income” (FPI 2009).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18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en-GB" sz="18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Further, the 2009 Children’s Society report concluded:  “A child’s relationship with their parents is pivotal in them achieving a good childhood” and Sylva et al. (2003), described a parenting style that has been as making the greatest contribution to children's attainment, that of the, ‘involved parent’. </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GB" sz="16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457200" algn="l"/>
              </a:tabLst>
            </a:pPr>
            <a:r>
              <a:rPr kumimoji="0" lang="en-GB" sz="12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t>
            </a:r>
            <a:endParaRPr kumimoji="0" lang="en-GB" sz="7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755576" y="692696"/>
            <a:ext cx="7776864" cy="5632311"/>
          </a:xfrm>
          <a:prstGeom prst="rect">
            <a:avLst/>
          </a:prstGeom>
        </p:spPr>
        <p:txBody>
          <a:bodyPr wrap="square">
            <a:spAutoFit/>
          </a:bodyPr>
          <a:lstStyle/>
          <a:p>
            <a:pPr lvl="0" algn="just" eaLnBrk="0" hangingPunct="0">
              <a:buFontTx/>
              <a:buChar char="•"/>
              <a:tabLst>
                <a:tab pos="457200" algn="l"/>
              </a:tabLst>
            </a:pPr>
            <a:endParaRPr lang="en-GB" sz="1800" dirty="0" smtClean="0">
              <a:solidFill>
                <a:srgbClr val="FFFF00"/>
              </a:solidFill>
              <a:latin typeface="Arial" pitchFamily="34" charset="0"/>
              <a:ea typeface="Times New Roman" pitchFamily="18" charset="0"/>
              <a:cs typeface="Arial" pitchFamily="34" charset="0"/>
            </a:endParaRPr>
          </a:p>
          <a:p>
            <a:pPr algn="just" eaLnBrk="0" hangingPunct="0">
              <a:buFontTx/>
              <a:buChar char="•"/>
              <a:tabLst>
                <a:tab pos="457200" algn="l"/>
              </a:tabLst>
            </a:pPr>
            <a:r>
              <a:rPr lang="en-GB" sz="1800" dirty="0" smtClean="0">
                <a:solidFill>
                  <a:srgbClr val="FFFF00"/>
                </a:solidFill>
                <a:latin typeface="Arial" pitchFamily="34" charset="0"/>
                <a:ea typeface="Times New Roman" pitchFamily="18" charset="0"/>
                <a:cs typeface="Arial" pitchFamily="34" charset="0"/>
              </a:rPr>
              <a:t>  Input into a child’s learning can involve as little as just being there for their child, answering or helping to answer questions as and when they arise and facilitating resources and activities (Rothermel 2002).     </a:t>
            </a:r>
          </a:p>
          <a:p>
            <a:pPr lvl="0" algn="just" eaLnBrk="0" hangingPunct="0">
              <a:buFontTx/>
              <a:buChar char="•"/>
              <a:tabLst>
                <a:tab pos="457200" algn="l"/>
              </a:tabLst>
            </a:pPr>
            <a:endParaRPr lang="en-GB" sz="1800" dirty="0" smtClean="0">
              <a:solidFill>
                <a:srgbClr val="FFFF00"/>
              </a:solidFill>
              <a:latin typeface="Arial" pitchFamily="34" charset="0"/>
              <a:ea typeface="Times New Roman" pitchFamily="18" charset="0"/>
              <a:cs typeface="Arial" pitchFamily="34" charset="0"/>
            </a:endParaRPr>
          </a:p>
          <a:p>
            <a:pPr lvl="0" algn="just" eaLnBrk="0" hangingPunct="0">
              <a:buFontTx/>
              <a:buChar char="•"/>
              <a:tabLst>
                <a:tab pos="457200" algn="l"/>
              </a:tabLst>
            </a:pPr>
            <a:r>
              <a:rPr lang="en-GB" sz="1800" dirty="0" smtClean="0">
                <a:solidFill>
                  <a:srgbClr val="FFFF00"/>
                </a:solidFill>
                <a:latin typeface="Arial" pitchFamily="34" charset="0"/>
                <a:ea typeface="Times New Roman" pitchFamily="18" charset="0"/>
                <a:cs typeface="Arial" pitchFamily="34" charset="0"/>
              </a:rPr>
              <a:t>Professor Layard has written about the economic value of happiness (Layard 2003). Further, Research has shown that brain development is inseparably linked to love (</a:t>
            </a:r>
            <a:r>
              <a:rPr lang="en-GB" sz="1800" dirty="0" err="1" smtClean="0">
                <a:solidFill>
                  <a:srgbClr val="FFFF00"/>
                </a:solidFill>
                <a:latin typeface="Arial" pitchFamily="34" charset="0"/>
                <a:ea typeface="Times New Roman" pitchFamily="18" charset="0"/>
                <a:cs typeface="Arial" pitchFamily="34" charset="0"/>
              </a:rPr>
              <a:t>Gerhardht</a:t>
            </a:r>
            <a:r>
              <a:rPr lang="en-GB" sz="1800" dirty="0" smtClean="0">
                <a:solidFill>
                  <a:srgbClr val="FFFF00"/>
                </a:solidFill>
                <a:latin typeface="Arial" pitchFamily="34" charset="0"/>
                <a:ea typeface="Times New Roman" pitchFamily="18" charset="0"/>
                <a:cs typeface="Arial" pitchFamily="34" charset="0"/>
              </a:rPr>
              <a:t> 1994). </a:t>
            </a:r>
          </a:p>
          <a:p>
            <a:pPr lvl="0" algn="just" eaLnBrk="0" hangingPunct="0">
              <a:buFontTx/>
              <a:buChar char="•"/>
              <a:tabLst>
                <a:tab pos="457200" algn="l"/>
              </a:tabLst>
            </a:pPr>
            <a:endParaRPr lang="en-GB" sz="1800" dirty="0" smtClean="0">
              <a:solidFill>
                <a:srgbClr val="FFFF00"/>
              </a:solidFill>
              <a:latin typeface="Arial" pitchFamily="34" charset="0"/>
              <a:cs typeface="Arial" pitchFamily="34" charset="0"/>
            </a:endParaRPr>
          </a:p>
          <a:p>
            <a:pPr lvl="0" algn="just" eaLnBrk="0" hangingPunct="0">
              <a:buFontTx/>
              <a:buChar char="•"/>
              <a:tabLst>
                <a:tab pos="457200" algn="l"/>
              </a:tabLst>
            </a:pPr>
            <a:r>
              <a:rPr lang="en-GB" sz="1800" dirty="0" err="1" smtClean="0">
                <a:solidFill>
                  <a:srgbClr val="FFFF00"/>
                </a:solidFill>
                <a:latin typeface="Arial" pitchFamily="34" charset="0"/>
                <a:ea typeface="Times New Roman" pitchFamily="18" charset="0"/>
                <a:cs typeface="Arial" pitchFamily="34" charset="0"/>
              </a:rPr>
              <a:t>Tizard</a:t>
            </a:r>
            <a:r>
              <a:rPr lang="en-GB" sz="1800" dirty="0" smtClean="0">
                <a:solidFill>
                  <a:srgbClr val="FFFF00"/>
                </a:solidFill>
                <a:latin typeface="Arial" pitchFamily="34" charset="0"/>
                <a:ea typeface="Times New Roman" pitchFamily="18" charset="0"/>
                <a:cs typeface="Arial" pitchFamily="34" charset="0"/>
              </a:rPr>
              <a:t> and Hughes (1984) found that parents had the advantage of understanding the context of their children's lives in a way that teachers couldn't. In the last lines of their book they write:</a:t>
            </a:r>
          </a:p>
          <a:p>
            <a:pPr lvl="0" algn="just" eaLnBrk="0" hangingPunct="0">
              <a:buFontTx/>
              <a:buChar char="•"/>
              <a:tabLst>
                <a:tab pos="457200" algn="l"/>
              </a:tabLst>
            </a:pPr>
            <a:endParaRPr lang="en-GB" sz="1800" dirty="0" smtClean="0">
              <a:solidFill>
                <a:srgbClr val="FFFF00"/>
              </a:solidFill>
              <a:latin typeface="Arial" pitchFamily="34" charset="0"/>
              <a:cs typeface="Arial" pitchFamily="34" charset="0"/>
            </a:endParaRPr>
          </a:p>
          <a:p>
            <a:pPr marL="363538" lvl="0" algn="just" eaLnBrk="0" hangingPunct="0">
              <a:tabLst>
                <a:tab pos="457200" algn="l"/>
              </a:tabLst>
            </a:pPr>
            <a:r>
              <a:rPr lang="en-GB" sz="1800" dirty="0" smtClean="0">
                <a:solidFill>
                  <a:srgbClr val="FFFF00"/>
                </a:solidFill>
                <a:latin typeface="Arial" pitchFamily="34" charset="0"/>
                <a:ea typeface="Times New Roman" pitchFamily="18" charset="0"/>
                <a:cs typeface="Arial" pitchFamily="34" charset="0"/>
              </a:rPr>
              <a:t>'Indeed, in our opinion, it is time to shift the emphasis away from what parents should learn from professionals, and towards what professionals can learn from studying parents and children at home.'</a:t>
            </a:r>
            <a:endParaRPr lang="en-GB" sz="1800" dirty="0" smtClean="0">
              <a:solidFill>
                <a:srgbClr val="FFFF00"/>
              </a:solidFill>
              <a:latin typeface="Arial" pitchFamily="34" charset="0"/>
              <a:cs typeface="Arial" pitchFamily="34" charset="0"/>
            </a:endParaRPr>
          </a:p>
          <a:p>
            <a:pPr marL="363538" lvl="0" algn="r" eaLnBrk="0" hangingPunct="0">
              <a:tabLst>
                <a:tab pos="457200" algn="l"/>
              </a:tabLst>
            </a:pPr>
            <a:r>
              <a:rPr lang="en-GB" sz="1800" dirty="0" err="1" smtClean="0">
                <a:solidFill>
                  <a:srgbClr val="FFFF00"/>
                </a:solidFill>
                <a:latin typeface="Arial" pitchFamily="34" charset="0"/>
                <a:ea typeface="Times New Roman" pitchFamily="18" charset="0"/>
                <a:cs typeface="Arial" pitchFamily="34" charset="0"/>
              </a:rPr>
              <a:t>Tizard</a:t>
            </a:r>
            <a:r>
              <a:rPr lang="en-GB" sz="1800" dirty="0" smtClean="0">
                <a:solidFill>
                  <a:srgbClr val="FFFF00"/>
                </a:solidFill>
                <a:latin typeface="Arial" pitchFamily="34" charset="0"/>
                <a:ea typeface="Times New Roman" pitchFamily="18" charset="0"/>
                <a:cs typeface="Arial" pitchFamily="34" charset="0"/>
              </a:rPr>
              <a:t> and Hughes (1984, p 267)</a:t>
            </a:r>
          </a:p>
          <a:p>
            <a:pPr marL="363538" lvl="0" algn="r" eaLnBrk="0" hangingPunct="0">
              <a:tabLst>
                <a:tab pos="457200" algn="l"/>
              </a:tabLst>
            </a:pPr>
            <a:endParaRPr lang="en-GB" sz="1800" dirty="0" smtClean="0">
              <a:solidFill>
                <a:srgbClr val="FFFF00"/>
              </a:solidFill>
              <a:latin typeface="Arial" pitchFamily="34" charset="0"/>
              <a:cs typeface="Arial" pitchFamily="34" charset="0"/>
            </a:endParaRPr>
          </a:p>
          <a:p>
            <a:pPr lvl="0" algn="just" eaLnBrk="0" hangingPunct="0">
              <a:tabLst>
                <a:tab pos="457200" algn="l"/>
              </a:tabLst>
            </a:pPr>
            <a:r>
              <a:rPr lang="en-GB" sz="1800" dirty="0" smtClean="0">
                <a:solidFill>
                  <a:srgbClr val="FFFF00"/>
                </a:solidFill>
                <a:latin typeface="Arial" pitchFamily="34" charset="0"/>
                <a:ea typeface="Times New Roman" pitchFamily="18" charset="0"/>
                <a:cs typeface="Arial" pitchFamily="34" charset="0"/>
              </a:rPr>
              <a:t>Surely if parental input is so strong, the state should be offering to pay parents to stay home and take over the early years education?  </a:t>
            </a:r>
            <a:endParaRPr lang="en-GB" sz="1800" dirty="0" smtClean="0">
              <a:solidFill>
                <a:srgbClr val="FFFF00"/>
              </a:solidFill>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329113" y="5700713"/>
            <a:ext cx="4325937" cy="454025"/>
          </a:xfrm>
          <a:prstGeom prst="rect">
            <a:avLst/>
          </a:prstGeom>
          <a:noFill/>
          <a:ln w="12700">
            <a:noFill/>
            <a:miter lim="800000"/>
            <a:headEnd/>
            <a:tailEnd/>
          </a:ln>
          <a:effectLst/>
        </p:spPr>
        <p:txBody>
          <a:bodyPr wrap="none" lIns="90488" tIns="44450" rIns="90488" bIns="44450">
            <a:spAutoFit/>
          </a:bodyPr>
          <a:lstStyle/>
          <a:p>
            <a:pPr defTabSz="762000"/>
            <a:r>
              <a:rPr lang="en-US" dirty="0">
                <a:solidFill>
                  <a:schemeClr val="bg1"/>
                </a:solidFill>
              </a:rPr>
              <a:t>THANK YOU FOR LISTENING</a:t>
            </a:r>
            <a:endParaRPr lang="en-US" dirty="0"/>
          </a:p>
        </p:txBody>
      </p:sp>
      <p:sp>
        <p:nvSpPr>
          <p:cNvPr id="70657" name="Rectangle 1"/>
          <p:cNvSpPr>
            <a:spLocks noChangeArrowheads="1"/>
          </p:cNvSpPr>
          <p:nvPr/>
        </p:nvSpPr>
        <p:spPr bwMode="auto">
          <a:xfrm>
            <a:off x="1259632" y="1772816"/>
            <a:ext cx="64087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en-GB"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CONCLUSION</a:t>
            </a:r>
          </a:p>
          <a:p>
            <a:pPr marL="0" marR="0" lvl="0" indent="0" algn="just" defTabSz="914400" rtl="0" eaLnBrk="1" fontAlgn="base" latinLnBrk="0" hangingPunct="1">
              <a:lnSpc>
                <a:spcPct val="100000"/>
              </a:lnSpc>
              <a:spcBef>
                <a:spcPct val="0"/>
              </a:spcBef>
              <a:spcAft>
                <a:spcPct val="0"/>
              </a:spcAft>
              <a:buClrTx/>
              <a:buSzTx/>
              <a:tabLst>
                <a:tab pos="457200" algn="l"/>
              </a:tabLst>
            </a:pPr>
            <a:endParaRPr kumimoji="0" lang="en-GB"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en-GB"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Once we stop believing in our own capacity as parents to encourage our children, once we are so dependent on being told what to think, there will be no one left to ask questions or to question the wisdom of the state. </a:t>
            </a:r>
            <a:endParaRPr kumimoji="0" lang="en-GB"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3" name="Object 3"/>
          <p:cNvGraphicFramePr>
            <a:graphicFrameLocks noChangeAspect="1"/>
          </p:cNvGraphicFramePr>
          <p:nvPr/>
        </p:nvGraphicFramePr>
        <p:xfrm>
          <a:off x="1600200" y="2222500"/>
          <a:ext cx="8407400" cy="1879600"/>
        </p:xfrm>
        <a:graphic>
          <a:graphicData uri="http://schemas.openxmlformats.org/presentationml/2006/ole">
            <p:oleObj spid="_x0000_s34818" name="Document" r:id="rId4" imgW="8535001" imgH="1910716" progId="Word.Document.8">
              <p:embed/>
            </p:oleObj>
          </a:graphicData>
        </a:graphic>
      </p:graphicFrame>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0" y="260648"/>
            <a:ext cx="7772400" cy="6264696"/>
          </a:xfrm>
        </p:spPr>
        <p:txBody>
          <a:bodyPr/>
          <a:lstStyle/>
          <a:p>
            <a:pPr>
              <a:buNone/>
            </a:pPr>
            <a:r>
              <a:rPr lang="en-GB" sz="2000" b="1" dirty="0" smtClean="0"/>
              <a:t>About me</a:t>
            </a:r>
          </a:p>
          <a:p>
            <a:pPr lvl="0"/>
            <a:r>
              <a:rPr lang="en-US" sz="2000" b="1" dirty="0" smtClean="0"/>
              <a:t>My doctoral research spanned seven years and involved over one thousand children. </a:t>
            </a:r>
            <a:endParaRPr lang="en-GB" sz="2000" b="1" dirty="0" smtClean="0"/>
          </a:p>
          <a:p>
            <a:pPr lvl="0"/>
            <a:r>
              <a:rPr lang="en-US" sz="2000" b="1" dirty="0" smtClean="0"/>
              <a:t>After completion I was awarded a Economic and Science Research Council Post Doctoral Fellowship.</a:t>
            </a:r>
            <a:endParaRPr lang="en-GB" sz="2000" b="1" dirty="0" smtClean="0"/>
          </a:p>
          <a:p>
            <a:pPr lvl="0"/>
            <a:r>
              <a:rPr lang="en-US" sz="2000" b="1" dirty="0" smtClean="0"/>
              <a:t>I have been interviewed many times for the BBC, ITV, newspapers and radio.</a:t>
            </a:r>
            <a:endParaRPr lang="en-GB" sz="2000" b="1" dirty="0" smtClean="0"/>
          </a:p>
          <a:p>
            <a:pPr lvl="0"/>
            <a:r>
              <a:rPr lang="en-US" sz="2000" b="1" dirty="0" smtClean="0"/>
              <a:t>Spoken at numerous mainstream national and international education conferences</a:t>
            </a:r>
            <a:endParaRPr lang="en-GB" sz="2000" b="1" dirty="0" smtClean="0"/>
          </a:p>
          <a:p>
            <a:pPr lvl="0"/>
            <a:r>
              <a:rPr lang="en-GB" sz="2000" b="1" dirty="0" smtClean="0"/>
              <a:t>Have a reasonable publishing record.</a:t>
            </a:r>
          </a:p>
          <a:p>
            <a:pPr lvl="0"/>
            <a:r>
              <a:rPr lang="en-US" sz="2000" b="1" dirty="0" smtClean="0"/>
              <a:t>I have worked as an expert witness at court since 2002. </a:t>
            </a:r>
            <a:endParaRPr lang="en-GB" sz="2000" b="1" dirty="0" smtClean="0"/>
          </a:p>
          <a:p>
            <a:pPr lvl="0"/>
            <a:r>
              <a:rPr lang="en-US" sz="2000" b="1" dirty="0" smtClean="0"/>
              <a:t>My work has been cited at Westminster Debates (UK government) on several occasions.</a:t>
            </a:r>
            <a:endParaRPr lang="en-GB" sz="2000" b="1" dirty="0" smtClean="0"/>
          </a:p>
          <a:p>
            <a:pPr lvl="0"/>
            <a:r>
              <a:rPr lang="en-US" sz="2000" b="1" dirty="0" smtClean="0"/>
              <a:t>I am a qualified and registered child &amp; educational psychologist</a:t>
            </a:r>
            <a:endParaRPr lang="en-GB" sz="2000" b="1" dirty="0" smtClean="0"/>
          </a:p>
          <a:p>
            <a:pPr lvl="0"/>
            <a:r>
              <a:rPr lang="en-US" sz="2000" b="1" dirty="0" smtClean="0"/>
              <a:t>I have been attached to Durham University and the Open University </a:t>
            </a:r>
            <a:endParaRPr lang="en-GB" sz="2000" b="1" dirty="0" smtClean="0"/>
          </a:p>
          <a:p>
            <a:pPr lvl="0"/>
            <a:r>
              <a:rPr lang="en-US" sz="2000" b="1" dirty="0" smtClean="0"/>
              <a:t>I have taught in secondary schools and for some years was a Local Authority appointed school governor.</a:t>
            </a:r>
            <a:endParaRPr lang="en-GB" sz="2000" b="1" dirty="0" smtClean="0"/>
          </a:p>
          <a:p>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179512" y="260654"/>
          <a:ext cx="8964488" cy="6280322"/>
        </p:xfrm>
        <a:graphic>
          <a:graphicData uri="http://schemas.openxmlformats.org/drawingml/2006/table">
            <a:tbl>
              <a:tblPr/>
              <a:tblGrid>
                <a:gridCol w="8964488"/>
              </a:tblGrid>
              <a:tr h="379914">
                <a:tc>
                  <a:txBody>
                    <a:bodyPr/>
                    <a:lstStyle/>
                    <a:p>
                      <a:pPr algn="l">
                        <a:spcAft>
                          <a:spcPts val="300"/>
                        </a:spcAft>
                      </a:pPr>
                      <a:r>
                        <a:rPr lang="en-GB" sz="1200" b="1" cap="all" dirty="0">
                          <a:solidFill>
                            <a:schemeClr val="tx1"/>
                          </a:solidFill>
                          <a:latin typeface="Arial"/>
                          <a:ea typeface="Times New Roman"/>
                          <a:cs typeface="Times New Roman"/>
                        </a:rPr>
                        <a:t>Rothermel, P. J.</a:t>
                      </a:r>
                      <a:r>
                        <a:rPr lang="en-GB" sz="1200" b="1" dirty="0">
                          <a:solidFill>
                            <a:schemeClr val="tx1"/>
                          </a:solidFill>
                          <a:latin typeface="Arial"/>
                          <a:ea typeface="Times New Roman"/>
                          <a:cs typeface="Times New Roman"/>
                        </a:rPr>
                        <a:t> (2007)</a:t>
                      </a:r>
                      <a:r>
                        <a:rPr lang="en-GB" sz="1200" dirty="0">
                          <a:solidFill>
                            <a:schemeClr val="tx1"/>
                          </a:solidFill>
                          <a:latin typeface="Arial"/>
                          <a:ea typeface="Times New Roman"/>
                          <a:cs typeface="Times New Roman"/>
                        </a:rPr>
                        <a:t> </a:t>
                      </a:r>
                      <a:r>
                        <a:rPr lang="en-GB" sz="1200" dirty="0">
                          <a:solidFill>
                            <a:schemeClr val="tx1"/>
                          </a:solidFill>
                          <a:latin typeface="Arial"/>
                          <a:ea typeface="Times New Roman"/>
                          <a:cs typeface="Arial"/>
                        </a:rPr>
                        <a:t>Home-Educated Children: a portrait. </a:t>
                      </a:r>
                      <a:r>
                        <a:rPr lang="en-GB" sz="1200" i="1" dirty="0">
                          <a:solidFill>
                            <a:schemeClr val="tx1"/>
                          </a:solidFill>
                          <a:latin typeface="Arial"/>
                          <a:ea typeface="Times New Roman"/>
                          <a:cs typeface="Arial"/>
                        </a:rPr>
                        <a:t>Conference Paper presented in Estonia The Estonian Centre for Home Education Annual Conference.</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379914">
                <a:tc>
                  <a:txBody>
                    <a:bodyPr/>
                    <a:lstStyle/>
                    <a:p>
                      <a:pPr algn="l">
                        <a:spcAft>
                          <a:spcPts val="300"/>
                        </a:spcAft>
                      </a:pPr>
                      <a:r>
                        <a:rPr lang="en-GB" sz="1200" b="1" cap="all">
                          <a:solidFill>
                            <a:schemeClr val="tx1"/>
                          </a:solidFill>
                          <a:latin typeface="Arial"/>
                          <a:ea typeface="Times New Roman"/>
                          <a:cs typeface="Times New Roman"/>
                        </a:rPr>
                        <a:t>Rothermel, P. J.</a:t>
                      </a:r>
                      <a:r>
                        <a:rPr lang="en-GB" sz="1200" b="1">
                          <a:solidFill>
                            <a:schemeClr val="tx1"/>
                          </a:solidFill>
                          <a:latin typeface="Arial"/>
                          <a:ea typeface="Times New Roman"/>
                          <a:cs typeface="Times New Roman"/>
                        </a:rPr>
                        <a:t> (2007)</a:t>
                      </a:r>
                      <a:r>
                        <a:rPr lang="en-GB" sz="1200">
                          <a:solidFill>
                            <a:schemeClr val="tx1"/>
                          </a:solidFill>
                          <a:latin typeface="Arial"/>
                          <a:ea typeface="Times New Roman"/>
                          <a:cs typeface="Times New Roman"/>
                        </a:rPr>
                        <a:t> </a:t>
                      </a:r>
                      <a:r>
                        <a:rPr lang="en-GB" sz="1200">
                          <a:solidFill>
                            <a:schemeClr val="tx1"/>
                          </a:solidFill>
                          <a:latin typeface="Arial"/>
                          <a:ea typeface="Times New Roman"/>
                          <a:cs typeface="Arial"/>
                        </a:rPr>
                        <a:t>Home Education: A Desperately Dangerous Notion? </a:t>
                      </a:r>
                      <a:r>
                        <a:rPr lang="en-GB" sz="1200" i="1">
                          <a:solidFill>
                            <a:schemeClr val="tx1"/>
                          </a:solidFill>
                          <a:latin typeface="Arial"/>
                          <a:ea typeface="Times New Roman"/>
                          <a:cs typeface="Arial"/>
                        </a:rPr>
                        <a:t>Conference Paper presented at ECER Ghent 2007</a:t>
                      </a:r>
                      <a:r>
                        <a:rPr lang="en-GB" sz="1200">
                          <a:solidFill>
                            <a:schemeClr val="tx1"/>
                          </a:solidFill>
                          <a:latin typeface="Arial"/>
                          <a:ea typeface="Times New Roman"/>
                          <a:cs typeface="Arial"/>
                        </a:rPr>
                        <a:t>.</a:t>
                      </a:r>
                      <a:r>
                        <a:rPr lang="en-GB" sz="1200" b="1" cap="all">
                          <a:solidFill>
                            <a:schemeClr val="tx1"/>
                          </a:solidFill>
                          <a:latin typeface="Arial"/>
                          <a:ea typeface="Times New Roman"/>
                          <a:cs typeface="Times New Roman"/>
                        </a:rPr>
                        <a:t> </a:t>
                      </a:r>
                      <a:endParaRPr lang="en-GB" sz="1200">
                        <a:solidFill>
                          <a:schemeClr val="tx1"/>
                        </a:solidFill>
                        <a:latin typeface="Arial"/>
                        <a:ea typeface="Times New Roman"/>
                        <a:cs typeface="Times New Roman"/>
                      </a:endParaRPr>
                    </a:p>
                  </a:txBody>
                  <a:tcPr marL="49427" marR="49427" marT="0" marB="0">
                    <a:lnL>
                      <a:noFill/>
                    </a:lnL>
                    <a:lnR>
                      <a:noFill/>
                    </a:lnR>
                    <a:lnT>
                      <a:noFill/>
                    </a:lnT>
                    <a:lnB>
                      <a:noFill/>
                    </a:lnB>
                  </a:tcPr>
                </a:tc>
              </a:tr>
              <a:tr h="379914">
                <a:tc>
                  <a:txBody>
                    <a:bodyPr/>
                    <a:lstStyle/>
                    <a:p>
                      <a:pPr algn="l">
                        <a:spcAft>
                          <a:spcPts val="300"/>
                        </a:spcAft>
                      </a:pPr>
                      <a:r>
                        <a:rPr lang="en-GB" sz="1200" b="1" cap="all">
                          <a:solidFill>
                            <a:schemeClr val="tx1"/>
                          </a:solidFill>
                          <a:latin typeface="Arial"/>
                          <a:ea typeface="Times New Roman"/>
                          <a:cs typeface="Times New Roman"/>
                        </a:rPr>
                        <a:t>Rothermel, P.J. (2009) ‘</a:t>
                      </a:r>
                      <a:r>
                        <a:rPr lang="en-GB" sz="1200">
                          <a:solidFill>
                            <a:schemeClr val="tx1"/>
                          </a:solidFill>
                          <a:latin typeface="Arial"/>
                          <a:ea typeface="Times New Roman"/>
                          <a:cs typeface="Times New Roman"/>
                        </a:rPr>
                        <a:t>Research by Paula Rothermel’ in </a:t>
                      </a:r>
                      <a:r>
                        <a:rPr lang="en-GB" sz="1200" i="1">
                          <a:solidFill>
                            <a:schemeClr val="tx1"/>
                          </a:solidFill>
                          <a:latin typeface="Arial"/>
                          <a:ea typeface="Times New Roman"/>
                          <a:cs typeface="Times New Roman"/>
                        </a:rPr>
                        <a:t>Teach Yourself Home-Education</a:t>
                      </a:r>
                      <a:r>
                        <a:rPr lang="en-GB" sz="1200">
                          <a:solidFill>
                            <a:schemeClr val="tx1"/>
                          </a:solidFill>
                          <a:latin typeface="Arial"/>
                          <a:ea typeface="Times New Roman"/>
                          <a:cs typeface="Times New Roman"/>
                        </a:rPr>
                        <a:t>, Durbin, D., Londond: Hodder Education </a:t>
                      </a:r>
                    </a:p>
                  </a:txBody>
                  <a:tcPr marL="49427" marR="49427" marT="0" marB="0">
                    <a:lnL>
                      <a:noFill/>
                    </a:lnL>
                    <a:lnR>
                      <a:noFill/>
                    </a:lnR>
                    <a:lnT>
                      <a:noFill/>
                    </a:lnT>
                    <a:lnB>
                      <a:noFill/>
                    </a:lnB>
                  </a:tcPr>
                </a:tc>
              </a:tr>
              <a:tr h="189957">
                <a:tc>
                  <a:txBody>
                    <a:bodyPr/>
                    <a:lstStyle/>
                    <a:p>
                      <a:pPr algn="l" fontAlgn="t">
                        <a:spcAft>
                          <a:spcPts val="300"/>
                        </a:spcAft>
                      </a:pPr>
                      <a:r>
                        <a:rPr lang="en-GB" sz="1200" b="1" cap="all">
                          <a:solidFill>
                            <a:schemeClr val="tx1"/>
                          </a:solidFill>
                          <a:latin typeface="Arial"/>
                          <a:ea typeface="Times New Roman"/>
                          <a:cs typeface="Times New Roman"/>
                        </a:rPr>
                        <a:t>Rothermel, P.J. (2009) ‘</a:t>
                      </a:r>
                      <a:r>
                        <a:rPr lang="en-GB" sz="1200">
                          <a:solidFill>
                            <a:schemeClr val="tx1"/>
                          </a:solidFill>
                          <a:latin typeface="Arial"/>
                          <a:ea typeface="Times New Roman"/>
                          <a:cs typeface="Times New Roman"/>
                        </a:rPr>
                        <a:t>Aprender de los Educadores en Casa’ in </a:t>
                      </a:r>
                      <a:r>
                        <a:rPr lang="en-GB" sz="1200" i="1">
                          <a:solidFill>
                            <a:schemeClr val="tx1"/>
                          </a:solidFill>
                          <a:latin typeface="Arial"/>
                          <a:ea typeface="Times New Roman"/>
                          <a:cs typeface="Times New Roman"/>
                        </a:rPr>
                        <a:t>E</a:t>
                      </a:r>
                      <a:r>
                        <a:rPr lang="es-ES" sz="1200" i="1">
                          <a:solidFill>
                            <a:schemeClr val="tx1"/>
                          </a:solidFill>
                          <a:latin typeface="Arial"/>
                          <a:ea typeface="Times New Roman"/>
                          <a:cs typeface="Arial"/>
                        </a:rPr>
                        <a:t>ducación </a:t>
                      </a:r>
                      <a:r>
                        <a:rPr lang="en-GB" sz="1200" i="1">
                          <a:solidFill>
                            <a:schemeClr val="tx1"/>
                          </a:solidFill>
                          <a:latin typeface="Arial"/>
                          <a:ea typeface="Times New Roman"/>
                          <a:cs typeface="Times New Roman"/>
                        </a:rPr>
                        <a:t>in Casa</a:t>
                      </a:r>
                      <a:r>
                        <a:rPr lang="en-GB" sz="1200">
                          <a:solidFill>
                            <a:schemeClr val="tx1"/>
                          </a:solidFill>
                          <a:latin typeface="Arial"/>
                          <a:ea typeface="Times New Roman"/>
                          <a:cs typeface="Times New Roman"/>
                        </a:rPr>
                        <a:t>, Oprean, S. (ed).</a:t>
                      </a:r>
                    </a:p>
                  </a:txBody>
                  <a:tcPr marL="49427" marR="49427" marT="0" marB="0">
                    <a:lnL>
                      <a:noFill/>
                    </a:lnL>
                    <a:lnR>
                      <a:noFill/>
                    </a:lnR>
                    <a:lnT>
                      <a:noFill/>
                    </a:lnT>
                    <a:lnB>
                      <a:noFill/>
                    </a:lnB>
                  </a:tcPr>
                </a:tc>
              </a:tr>
              <a:tr h="379914">
                <a:tc>
                  <a:txBody>
                    <a:bodyPr/>
                    <a:lstStyle/>
                    <a:p>
                      <a:pPr algn="l">
                        <a:spcAft>
                          <a:spcPts val="300"/>
                        </a:spcAft>
                      </a:pPr>
                      <a:r>
                        <a:rPr lang="en-GB" sz="1200" b="1" cap="all">
                          <a:solidFill>
                            <a:schemeClr val="tx1"/>
                          </a:solidFill>
                          <a:latin typeface="Arial"/>
                          <a:ea typeface="Times New Roman"/>
                          <a:cs typeface="Times New Roman"/>
                        </a:rPr>
                        <a:t>Rothermel, P.J. (2009) </a:t>
                      </a:r>
                      <a:r>
                        <a:rPr lang="en-GB" sz="1200">
                          <a:solidFill>
                            <a:schemeClr val="tx1"/>
                          </a:solidFill>
                          <a:latin typeface="Arial"/>
                          <a:ea typeface="Times New Roman"/>
                          <a:cs typeface="Arial"/>
                        </a:rPr>
                        <a:t>Home Education: A Desperately Dangerous Notion? </a:t>
                      </a:r>
                      <a:r>
                        <a:rPr lang="en-GB" sz="1200" i="1">
                          <a:solidFill>
                            <a:schemeClr val="tx1"/>
                          </a:solidFill>
                          <a:latin typeface="Arial"/>
                          <a:ea typeface="Times New Roman"/>
                          <a:cs typeface="Arial"/>
                        </a:rPr>
                        <a:t>Conference Paper presented at </a:t>
                      </a:r>
                      <a:r>
                        <a:rPr lang="en-GB" sz="1200" b="1">
                          <a:solidFill>
                            <a:schemeClr val="tx1"/>
                          </a:solidFill>
                          <a:latin typeface="Arial"/>
                          <a:ea typeface="Times New Roman"/>
                          <a:cs typeface="Arial"/>
                        </a:rPr>
                        <a:t>ECER 2009 Vienna - European Conference on Educational Research 28-30 September.</a:t>
                      </a:r>
                      <a:endParaRPr lang="en-GB" sz="1200">
                        <a:solidFill>
                          <a:schemeClr val="tx1"/>
                        </a:solidFill>
                        <a:latin typeface="Arial"/>
                        <a:ea typeface="Times New Roman"/>
                        <a:cs typeface="Times New Roman"/>
                      </a:endParaRPr>
                    </a:p>
                  </a:txBody>
                  <a:tcPr marL="49427" marR="49427" marT="0" marB="0">
                    <a:lnL>
                      <a:noFill/>
                    </a:lnL>
                    <a:lnR>
                      <a:noFill/>
                    </a:lnR>
                    <a:lnT>
                      <a:noFill/>
                    </a:lnT>
                    <a:lnB>
                      <a:noFill/>
                    </a:lnB>
                  </a:tcPr>
                </a:tc>
              </a:tr>
              <a:tr h="379914">
                <a:tc>
                  <a:txBody>
                    <a:bodyPr/>
                    <a:lstStyle/>
                    <a:p>
                      <a:pPr algn="l">
                        <a:spcAft>
                          <a:spcPts val="300"/>
                        </a:spcAft>
                      </a:pPr>
                      <a:r>
                        <a:rPr lang="en-GB" sz="1200" b="1" cap="all">
                          <a:solidFill>
                            <a:schemeClr val="tx1"/>
                          </a:solidFill>
                          <a:latin typeface="Arial"/>
                          <a:ea typeface="Times New Roman"/>
                          <a:cs typeface="Times New Roman"/>
                        </a:rPr>
                        <a:t>Rothermel, P.J. (2009) ‘</a:t>
                      </a:r>
                      <a:r>
                        <a:rPr lang="en-GB" sz="1200">
                          <a:solidFill>
                            <a:schemeClr val="tx1"/>
                          </a:solidFill>
                          <a:latin typeface="Arial"/>
                          <a:ea typeface="Times New Roman"/>
                          <a:cs typeface="Times New Roman"/>
                        </a:rPr>
                        <a:t>Home Education in the UK’. Keynote Presentation at the Seminario de Educacion y Cencias Sociales Bogota, Colombia. 4-6 November 2009.</a:t>
                      </a:r>
                    </a:p>
                  </a:txBody>
                  <a:tcPr marL="49427" marR="49427" marT="0" marB="0">
                    <a:lnL>
                      <a:noFill/>
                    </a:lnL>
                    <a:lnR>
                      <a:noFill/>
                    </a:lnR>
                    <a:lnT>
                      <a:noFill/>
                    </a:lnT>
                    <a:lnB>
                      <a:noFill/>
                    </a:lnB>
                  </a:tcPr>
                </a:tc>
              </a:tr>
              <a:tr h="379914">
                <a:tc>
                  <a:txBody>
                    <a:bodyPr/>
                    <a:lstStyle/>
                    <a:p>
                      <a:pPr algn="l">
                        <a:spcAft>
                          <a:spcPts val="300"/>
                        </a:spcAft>
                      </a:pPr>
                      <a:r>
                        <a:rPr lang="en-GB" sz="1200" b="1" cap="all">
                          <a:solidFill>
                            <a:schemeClr val="tx1"/>
                          </a:solidFill>
                          <a:latin typeface="Arial"/>
                          <a:ea typeface="Times New Roman"/>
                          <a:cs typeface="Times New Roman"/>
                        </a:rPr>
                        <a:t>Rothermel, P.J. (2010) </a:t>
                      </a:r>
                      <a:r>
                        <a:rPr lang="en-GB" sz="1200">
                          <a:solidFill>
                            <a:schemeClr val="tx1"/>
                          </a:solidFill>
                          <a:latin typeface="Arial"/>
                          <a:ea typeface="Times New Roman"/>
                          <a:cs typeface="Times New Roman"/>
                        </a:rPr>
                        <a:t>Panellist invited to the Westminster Briefing Day on Home Education, ‘</a:t>
                      </a:r>
                      <a:r>
                        <a:rPr lang="en-US" sz="1200">
                          <a:solidFill>
                            <a:schemeClr val="tx1"/>
                          </a:solidFill>
                          <a:latin typeface="Arial"/>
                          <a:ea typeface="Times New Roman"/>
                          <a:cs typeface="Times New Roman"/>
                        </a:rPr>
                        <a:t>Regulating Home Education and Supporting Home Educators: Implementing the New System’ 26-02-10.</a:t>
                      </a:r>
                      <a:endParaRPr lang="en-GB" sz="1200">
                        <a:solidFill>
                          <a:schemeClr val="tx1"/>
                        </a:solidFill>
                        <a:latin typeface="Arial"/>
                        <a:ea typeface="Times New Roman"/>
                        <a:cs typeface="Times New Roman"/>
                      </a:endParaRPr>
                    </a:p>
                  </a:txBody>
                  <a:tcPr marL="49427" marR="49427" marT="0" marB="0">
                    <a:lnL>
                      <a:noFill/>
                    </a:lnL>
                    <a:lnR>
                      <a:noFill/>
                    </a:lnR>
                    <a:lnT>
                      <a:noFill/>
                    </a:lnT>
                    <a:lnB>
                      <a:noFill/>
                    </a:lnB>
                  </a:tcPr>
                </a:tc>
              </a:tr>
              <a:tr h="223156">
                <a:tc>
                  <a:txBody>
                    <a:bodyPr/>
                    <a:lstStyle/>
                    <a:p>
                      <a:pPr algn="l">
                        <a:spcAft>
                          <a:spcPts val="0"/>
                        </a:spcAft>
                      </a:pPr>
                      <a:r>
                        <a:rPr lang="en-GB" sz="1200" b="1" cap="all" dirty="0">
                          <a:solidFill>
                            <a:schemeClr val="tx1"/>
                          </a:solidFill>
                          <a:latin typeface="Arial"/>
                          <a:ea typeface="Times New Roman"/>
                          <a:cs typeface="Times New Roman"/>
                        </a:rPr>
                        <a:t>Rothermel, P.J. (2010) (E</a:t>
                      </a:r>
                      <a:r>
                        <a:rPr lang="en-GB" sz="1200" b="1" dirty="0">
                          <a:solidFill>
                            <a:schemeClr val="tx1"/>
                          </a:solidFill>
                          <a:latin typeface="Arial"/>
                          <a:ea typeface="Times New Roman"/>
                          <a:cs typeface="Times New Roman"/>
                        </a:rPr>
                        <a:t>d</a:t>
                      </a:r>
                      <a:r>
                        <a:rPr lang="en-GB" sz="1200" b="1" cap="all" dirty="0">
                          <a:solidFill>
                            <a:schemeClr val="tx1"/>
                          </a:solidFill>
                          <a:latin typeface="Arial"/>
                          <a:ea typeface="Times New Roman"/>
                          <a:cs typeface="Times New Roman"/>
                        </a:rPr>
                        <a:t>) </a:t>
                      </a:r>
                      <a:r>
                        <a:rPr lang="en-GB" sz="1200" dirty="0">
                          <a:solidFill>
                            <a:schemeClr val="tx1"/>
                          </a:solidFill>
                          <a:latin typeface="Arial"/>
                          <a:ea typeface="Times New Roman"/>
                          <a:cs typeface="Arial"/>
                        </a:rPr>
                        <a:t>Intercultural Perspectives on Home Based Education. Multilingual Matters (in prep).</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224384">
                <a:tc>
                  <a:txBody>
                    <a:bodyPr/>
                    <a:lstStyle/>
                    <a:p>
                      <a:pPr algn="l">
                        <a:spcAft>
                          <a:spcPts val="0"/>
                        </a:spcAft>
                      </a:pPr>
                      <a:r>
                        <a:rPr lang="en-GB" sz="1200" b="1" dirty="0">
                          <a:solidFill>
                            <a:schemeClr val="tx1"/>
                          </a:solidFill>
                          <a:latin typeface="Arial"/>
                          <a:ea typeface="Times New Roman"/>
                          <a:cs typeface="Times New Roman"/>
                        </a:rPr>
                        <a:t>ROTHERMEL, P.J. (2010)</a:t>
                      </a:r>
                      <a:r>
                        <a:rPr lang="en-GB" sz="1200" dirty="0">
                          <a:solidFill>
                            <a:schemeClr val="tx1"/>
                          </a:solidFill>
                          <a:latin typeface="Arial"/>
                          <a:ea typeface="Times New Roman"/>
                          <a:cs typeface="Times New Roman"/>
                        </a:rPr>
                        <a:t> ‘Home education: practising without prejudice?’</a:t>
                      </a:r>
                      <a:r>
                        <a:rPr lang="en-GB" sz="1200" i="1" dirty="0">
                          <a:solidFill>
                            <a:schemeClr val="tx1"/>
                          </a:solidFill>
                          <a:latin typeface="Arial"/>
                          <a:ea typeface="Times New Roman"/>
                          <a:cs typeface="Times New Roman"/>
                        </a:rPr>
                        <a:t>Every Child Journal</a:t>
                      </a:r>
                      <a:r>
                        <a:rPr lang="en-GB" sz="1200" dirty="0">
                          <a:solidFill>
                            <a:schemeClr val="tx1"/>
                          </a:solidFill>
                          <a:latin typeface="Arial"/>
                          <a:ea typeface="Times New Roman"/>
                          <a:cs typeface="Times New Roman"/>
                        </a:rPr>
                        <a:t>. Vol. 1.5 June 2010. pp48-53.</a:t>
                      </a:r>
                    </a:p>
                  </a:txBody>
                  <a:tcPr marL="49427" marR="49427" marT="0" marB="0">
                    <a:lnL>
                      <a:noFill/>
                    </a:lnL>
                    <a:lnR>
                      <a:noFill/>
                    </a:lnR>
                    <a:lnT>
                      <a:noFill/>
                    </a:lnT>
                    <a:lnB>
                      <a:noFill/>
                    </a:lnB>
                  </a:tcPr>
                </a:tc>
              </a:tr>
              <a:tr h="379914">
                <a:tc>
                  <a:txBody>
                    <a:bodyPr/>
                    <a:lstStyle/>
                    <a:p>
                      <a:pPr algn="l">
                        <a:spcBef>
                          <a:spcPts val="1200"/>
                        </a:spcBef>
                        <a:spcAft>
                          <a:spcPts val="300"/>
                        </a:spcAft>
                      </a:pPr>
                      <a:r>
                        <a:rPr lang="en-GB" sz="1200" b="1" i="0">
                          <a:solidFill>
                            <a:schemeClr val="tx1"/>
                          </a:solidFill>
                          <a:latin typeface="Arial"/>
                          <a:ea typeface="Calibri"/>
                        </a:rPr>
                        <a:t>ROTHERMEL, P.J. (2011) </a:t>
                      </a:r>
                      <a:r>
                        <a:rPr lang="en-GB" sz="1200" b="0" i="0">
                          <a:solidFill>
                            <a:schemeClr val="tx1"/>
                          </a:solidFill>
                          <a:latin typeface="Arial"/>
                          <a:ea typeface="Calibri"/>
                        </a:rPr>
                        <a:t>‘Setting the record straight: Interviews with a hundred British Home educating families. Journal of Unschooling and Alternative Learning Vol. 5, Issue 10, Summer, 2011</a:t>
                      </a:r>
                      <a:endParaRPr lang="en-GB" sz="1200" b="1" i="1">
                        <a:solidFill>
                          <a:schemeClr val="tx1"/>
                        </a:solidFill>
                        <a:latin typeface="Calibri"/>
                        <a:ea typeface="Calibri"/>
                      </a:endParaRPr>
                    </a:p>
                  </a:txBody>
                  <a:tcPr marL="49427" marR="49427" marT="0" marB="0">
                    <a:lnL>
                      <a:noFill/>
                    </a:lnL>
                    <a:lnR>
                      <a:noFill/>
                    </a:lnR>
                    <a:lnT>
                      <a:noFill/>
                    </a:lnT>
                    <a:lnB>
                      <a:noFill/>
                    </a:lnB>
                  </a:tcPr>
                </a:tc>
              </a:tr>
              <a:tr h="189957">
                <a:tc>
                  <a:txBody>
                    <a:bodyPr/>
                    <a:lstStyle/>
                    <a:p>
                      <a:pPr algn="l">
                        <a:spcAft>
                          <a:spcPts val="300"/>
                        </a:spcAft>
                      </a:pPr>
                      <a:r>
                        <a:rPr lang="en-GB" sz="1200" b="1">
                          <a:solidFill>
                            <a:schemeClr val="tx1"/>
                          </a:solidFill>
                          <a:latin typeface="Arial"/>
                          <a:ea typeface="Times New Roman"/>
                          <a:cs typeface="Times New Roman"/>
                        </a:rPr>
                        <a:t>ROTHERMEL, P.J. (2011) </a:t>
                      </a:r>
                      <a:r>
                        <a:rPr lang="en-GB" sz="1200">
                          <a:solidFill>
                            <a:schemeClr val="tx1"/>
                          </a:solidFill>
                          <a:latin typeface="Arial"/>
                          <a:ea typeface="Times New Roman"/>
                          <a:cs typeface="Times New Roman"/>
                        </a:rPr>
                        <a:t>British Education Research Association (BERA) Invited Discussant </a:t>
                      </a:r>
                    </a:p>
                  </a:txBody>
                  <a:tcPr marL="49427" marR="49427" marT="0" marB="0">
                    <a:lnL>
                      <a:noFill/>
                    </a:lnL>
                    <a:lnR>
                      <a:noFill/>
                    </a:lnR>
                    <a:lnT>
                      <a:noFill/>
                    </a:lnT>
                    <a:lnB>
                      <a:noFill/>
                    </a:lnB>
                  </a:tcPr>
                </a:tc>
              </a:tr>
              <a:tr h="569871">
                <a:tc>
                  <a:txBody>
                    <a:bodyPr/>
                    <a:lstStyle/>
                    <a:p>
                      <a:pPr algn="l">
                        <a:spcAft>
                          <a:spcPts val="300"/>
                        </a:spcAft>
                      </a:pPr>
                      <a:r>
                        <a:rPr lang="en-GB" sz="1200" b="1" dirty="0">
                          <a:solidFill>
                            <a:schemeClr val="tx1"/>
                          </a:solidFill>
                          <a:latin typeface="Arial"/>
                          <a:ea typeface="Times New Roman"/>
                          <a:cs typeface="Times New Roman"/>
                        </a:rPr>
                        <a:t>ROTHERMEL, P.J. (2011)</a:t>
                      </a:r>
                      <a:r>
                        <a:rPr lang="en-GB" sz="1200" dirty="0">
                          <a:solidFill>
                            <a:schemeClr val="tx1"/>
                          </a:solidFill>
                          <a:latin typeface="Arial"/>
                          <a:ea typeface="Times New Roman"/>
                          <a:cs typeface="Times New Roman"/>
                        </a:rPr>
                        <a:t> </a:t>
                      </a:r>
                      <a:r>
                        <a:rPr lang="en-GB" sz="1200" i="1" dirty="0" err="1">
                          <a:solidFill>
                            <a:schemeClr val="tx1"/>
                          </a:solidFill>
                          <a:latin typeface="Arial"/>
                          <a:ea typeface="Times New Roman"/>
                          <a:cs typeface="Times New Roman"/>
                        </a:rPr>
                        <a:t>Educación</a:t>
                      </a:r>
                      <a:r>
                        <a:rPr lang="en-GB" sz="1200" i="1" dirty="0">
                          <a:solidFill>
                            <a:schemeClr val="tx1"/>
                          </a:solidFill>
                          <a:latin typeface="Arial"/>
                          <a:ea typeface="Times New Roman"/>
                          <a:cs typeface="Times New Roman"/>
                        </a:rPr>
                        <a:t> en casa: </a:t>
                      </a:r>
                      <a:r>
                        <a:rPr lang="en-GB" sz="1200" i="1" dirty="0" err="1">
                          <a:solidFill>
                            <a:schemeClr val="tx1"/>
                          </a:solidFill>
                          <a:latin typeface="Arial"/>
                          <a:ea typeface="Times New Roman"/>
                          <a:cs typeface="Times New Roman"/>
                        </a:rPr>
                        <a:t>una</a:t>
                      </a:r>
                      <a:r>
                        <a:rPr lang="en-GB" sz="1200" i="1" dirty="0">
                          <a:solidFill>
                            <a:schemeClr val="tx1"/>
                          </a:solidFill>
                          <a:latin typeface="Arial"/>
                          <a:ea typeface="Times New Roman"/>
                          <a:cs typeface="Times New Roman"/>
                        </a:rPr>
                        <a:t> </a:t>
                      </a:r>
                      <a:r>
                        <a:rPr lang="en-GB" sz="1200" i="1" dirty="0" err="1">
                          <a:solidFill>
                            <a:schemeClr val="tx1"/>
                          </a:solidFill>
                          <a:latin typeface="Arial"/>
                          <a:ea typeface="Times New Roman"/>
                          <a:cs typeface="Times New Roman"/>
                        </a:rPr>
                        <a:t>cuestión</a:t>
                      </a:r>
                      <a:r>
                        <a:rPr lang="en-GB" sz="1200" i="1" dirty="0">
                          <a:solidFill>
                            <a:schemeClr val="tx1"/>
                          </a:solidFill>
                          <a:latin typeface="Arial"/>
                          <a:ea typeface="Times New Roman"/>
                          <a:cs typeface="Times New Roman"/>
                        </a:rPr>
                        <a:t> </a:t>
                      </a:r>
                      <a:r>
                        <a:rPr lang="en-GB" sz="1200" i="1" dirty="0" err="1">
                          <a:solidFill>
                            <a:schemeClr val="tx1"/>
                          </a:solidFill>
                          <a:latin typeface="Arial"/>
                          <a:ea typeface="Times New Roman"/>
                          <a:cs typeface="Times New Roman"/>
                        </a:rPr>
                        <a:t>polémica</a:t>
                      </a:r>
                      <a:r>
                        <a:rPr lang="en-GB" sz="1200" i="1" dirty="0">
                          <a:solidFill>
                            <a:schemeClr val="tx1"/>
                          </a:solidFill>
                          <a:latin typeface="Arial"/>
                          <a:ea typeface="Times New Roman"/>
                          <a:cs typeface="Times New Roman"/>
                        </a:rPr>
                        <a:t>. Paper presented as an invited speaker at the </a:t>
                      </a:r>
                      <a:r>
                        <a:rPr lang="en-GB" sz="1200" dirty="0">
                          <a:solidFill>
                            <a:schemeClr val="tx1"/>
                          </a:solidFill>
                          <a:latin typeface="Arial"/>
                          <a:ea typeface="Times New Roman"/>
                          <a:cs typeface="Arial"/>
                        </a:rPr>
                        <a:t>II </a:t>
                      </a:r>
                      <a:r>
                        <a:rPr lang="en-GB" sz="1200" dirty="0" err="1">
                          <a:solidFill>
                            <a:schemeClr val="tx1"/>
                          </a:solidFill>
                          <a:latin typeface="Arial"/>
                          <a:ea typeface="Times New Roman"/>
                          <a:cs typeface="Arial"/>
                        </a:rPr>
                        <a:t>Congreso</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Nacional</a:t>
                      </a:r>
                      <a:r>
                        <a:rPr lang="en-GB" sz="1200" dirty="0">
                          <a:solidFill>
                            <a:schemeClr val="tx1"/>
                          </a:solidFill>
                          <a:latin typeface="Arial"/>
                          <a:ea typeface="Times New Roman"/>
                          <a:cs typeface="Arial"/>
                        </a:rPr>
                        <a:t> y I </a:t>
                      </a:r>
                      <a:r>
                        <a:rPr lang="en-GB" sz="1200" dirty="0" err="1">
                          <a:solidFill>
                            <a:schemeClr val="tx1"/>
                          </a:solidFill>
                          <a:latin typeface="Arial"/>
                          <a:ea typeface="Times New Roman"/>
                          <a:cs typeface="Arial"/>
                        </a:rPr>
                        <a:t>Internacional</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sobre</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Educación</a:t>
                      </a:r>
                      <a:r>
                        <a:rPr lang="en-GB" sz="1200" dirty="0">
                          <a:solidFill>
                            <a:schemeClr val="tx1"/>
                          </a:solidFill>
                          <a:latin typeface="Arial"/>
                          <a:ea typeface="Times New Roman"/>
                          <a:cs typeface="Arial"/>
                        </a:rPr>
                        <a:t> en </a:t>
                      </a:r>
                      <a:r>
                        <a:rPr lang="en-GB" sz="1200" dirty="0" err="1" smtClean="0">
                          <a:solidFill>
                            <a:schemeClr val="tx1"/>
                          </a:solidFill>
                          <a:latin typeface="Arial"/>
                          <a:ea typeface="Times New Roman"/>
                          <a:cs typeface="Arial"/>
                        </a:rPr>
                        <a:t>Familia</a:t>
                      </a:r>
                      <a:r>
                        <a:rPr lang="en-GB" sz="1200" dirty="0" smtClean="0">
                          <a:solidFill>
                            <a:schemeClr val="tx1"/>
                          </a:solidFill>
                          <a:latin typeface="Arial"/>
                          <a:ea typeface="Times New Roman"/>
                          <a:cs typeface="Arial"/>
                        </a:rPr>
                        <a:t>-Homeschooling</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Innovación</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educativa</a:t>
                      </a:r>
                      <a:r>
                        <a:rPr lang="en-GB" sz="1200" dirty="0">
                          <a:solidFill>
                            <a:schemeClr val="tx1"/>
                          </a:solidFill>
                          <a:latin typeface="Arial"/>
                          <a:ea typeface="Times New Roman"/>
                          <a:cs typeface="Arial"/>
                        </a:rPr>
                        <a:t> y </a:t>
                      </a:r>
                      <a:r>
                        <a:rPr lang="en-GB" sz="1200" dirty="0" err="1">
                          <a:solidFill>
                            <a:schemeClr val="tx1"/>
                          </a:solidFill>
                          <a:latin typeface="Arial"/>
                          <a:ea typeface="Times New Roman"/>
                          <a:cs typeface="Arial"/>
                        </a:rPr>
                        <a:t>escuela</a:t>
                      </a:r>
                      <a:r>
                        <a:rPr lang="en-GB" sz="1200" dirty="0">
                          <a:solidFill>
                            <a:schemeClr val="tx1"/>
                          </a:solidFill>
                          <a:latin typeface="Arial"/>
                          <a:ea typeface="Times New Roman"/>
                          <a:cs typeface="Arial"/>
                        </a:rPr>
                        <a:t> flexible”. Universidad de </a:t>
                      </a:r>
                      <a:r>
                        <a:rPr lang="en-GB" sz="1200" dirty="0" smtClean="0">
                          <a:solidFill>
                            <a:schemeClr val="tx1"/>
                          </a:solidFill>
                          <a:latin typeface="Arial"/>
                          <a:ea typeface="Times New Roman"/>
                          <a:cs typeface="Arial"/>
                        </a:rPr>
                        <a:t> Navarra</a:t>
                      </a:r>
                      <a:r>
                        <a:rPr lang="en-GB" sz="1200" dirty="0">
                          <a:solidFill>
                            <a:schemeClr val="tx1"/>
                          </a:solidFill>
                          <a:latin typeface="Arial"/>
                          <a:ea typeface="Times New Roman"/>
                          <a:cs typeface="Arial"/>
                        </a:rPr>
                        <a:t>. 25-28 November.</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379914">
                <a:tc>
                  <a:txBody>
                    <a:bodyPr/>
                    <a:lstStyle/>
                    <a:p>
                      <a:pPr algn="l">
                        <a:spcAft>
                          <a:spcPts val="300"/>
                        </a:spcAft>
                      </a:pPr>
                      <a:r>
                        <a:rPr lang="en-GB" sz="1200" b="1">
                          <a:solidFill>
                            <a:schemeClr val="tx1"/>
                          </a:solidFill>
                          <a:latin typeface="Arial"/>
                          <a:ea typeface="Times New Roman"/>
                          <a:cs typeface="Times New Roman"/>
                        </a:rPr>
                        <a:t>ROTHERMEL, P.J. (2012)</a:t>
                      </a:r>
                      <a:r>
                        <a:rPr lang="en-GB" sz="1200">
                          <a:solidFill>
                            <a:schemeClr val="tx1"/>
                          </a:solidFill>
                          <a:latin typeface="Arial"/>
                          <a:ea typeface="Times New Roman"/>
                          <a:cs typeface="Times New Roman"/>
                        </a:rPr>
                        <a:t> </a:t>
                      </a:r>
                      <a:r>
                        <a:rPr lang="en-GB" sz="1200" i="1">
                          <a:solidFill>
                            <a:schemeClr val="tx1"/>
                          </a:solidFill>
                          <a:latin typeface="Arial"/>
                          <a:ea typeface="Times New Roman"/>
                          <a:cs typeface="Times New Roman"/>
                        </a:rPr>
                        <a:t>‘Home Educated Children’s Psychological Well-Being (El Bienestar psicologico de los ninos educatos en casa)’ Estudios Sorbre Educacion. Vol 22 pp13-16.</a:t>
                      </a:r>
                      <a:endParaRPr lang="en-GB" sz="1200">
                        <a:solidFill>
                          <a:schemeClr val="tx1"/>
                        </a:solidFill>
                        <a:latin typeface="Arial"/>
                        <a:ea typeface="Times New Roman"/>
                        <a:cs typeface="Times New Roman"/>
                      </a:endParaRPr>
                    </a:p>
                  </a:txBody>
                  <a:tcPr marL="49427" marR="49427" marT="0" marB="0">
                    <a:lnL>
                      <a:noFill/>
                    </a:lnL>
                    <a:lnR>
                      <a:noFill/>
                    </a:lnR>
                    <a:lnT>
                      <a:noFill/>
                    </a:lnT>
                    <a:lnB>
                      <a:noFill/>
                    </a:lnB>
                  </a:tcPr>
                </a:tc>
              </a:tr>
              <a:tr h="603917">
                <a:tc>
                  <a:txBody>
                    <a:bodyPr/>
                    <a:lstStyle/>
                    <a:p>
                      <a:pPr algn="l">
                        <a:spcAft>
                          <a:spcPts val="300"/>
                        </a:spcAft>
                      </a:pPr>
                      <a:r>
                        <a:rPr lang="fr-CH" sz="1200" b="1" dirty="0">
                          <a:solidFill>
                            <a:schemeClr val="tx1"/>
                          </a:solidFill>
                          <a:latin typeface="Arial"/>
                          <a:ea typeface="Times New Roman"/>
                          <a:cs typeface="Arial"/>
                        </a:rPr>
                        <a:t>ROTHERMEL, P.J. (2012)</a:t>
                      </a:r>
                      <a:r>
                        <a:rPr lang="fr-CH" sz="1200" dirty="0">
                          <a:solidFill>
                            <a:schemeClr val="tx1"/>
                          </a:solidFill>
                          <a:latin typeface="Arial"/>
                          <a:ea typeface="Times New Roman"/>
                          <a:cs typeface="Arial"/>
                        </a:rPr>
                        <a:t> ‘</a:t>
                      </a:r>
                      <a:r>
                        <a:rPr lang="fr-CH" sz="1200" dirty="0" err="1">
                          <a:solidFill>
                            <a:schemeClr val="tx1"/>
                          </a:solidFill>
                          <a:latin typeface="Arial"/>
                          <a:ea typeface="Times New Roman"/>
                          <a:cs typeface="Arial"/>
                        </a:rPr>
                        <a:t>Educación</a:t>
                      </a:r>
                      <a:r>
                        <a:rPr lang="fr-CH" sz="1200" dirty="0">
                          <a:solidFill>
                            <a:schemeClr val="tx1"/>
                          </a:solidFill>
                          <a:latin typeface="Arial"/>
                          <a:ea typeface="Times New Roman"/>
                          <a:cs typeface="Arial"/>
                        </a:rPr>
                        <a:t> en casa: ¿un </a:t>
                      </a:r>
                      <a:r>
                        <a:rPr lang="fr-CH" sz="1200" dirty="0" err="1">
                          <a:solidFill>
                            <a:schemeClr val="tx1"/>
                          </a:solidFill>
                          <a:latin typeface="Arial"/>
                          <a:ea typeface="Times New Roman"/>
                          <a:cs typeface="Arial"/>
                        </a:rPr>
                        <a:t>concepto</a:t>
                      </a:r>
                      <a:r>
                        <a:rPr lang="fr-CH" sz="1200" dirty="0">
                          <a:solidFill>
                            <a:schemeClr val="tx1"/>
                          </a:solidFill>
                          <a:latin typeface="Arial"/>
                          <a:ea typeface="Times New Roman"/>
                          <a:cs typeface="Arial"/>
                        </a:rPr>
                        <a:t> </a:t>
                      </a:r>
                      <a:r>
                        <a:rPr lang="fr-CH" sz="1200" dirty="0" err="1">
                          <a:solidFill>
                            <a:schemeClr val="tx1"/>
                          </a:solidFill>
                          <a:latin typeface="Arial"/>
                          <a:ea typeface="Times New Roman"/>
                          <a:cs typeface="Arial"/>
                        </a:rPr>
                        <a:t>extremadamente</a:t>
                      </a:r>
                      <a:r>
                        <a:rPr lang="fr-CH" sz="1200" dirty="0">
                          <a:solidFill>
                            <a:schemeClr val="tx1"/>
                          </a:solidFill>
                          <a:latin typeface="Arial"/>
                          <a:ea typeface="Times New Roman"/>
                          <a:cs typeface="Arial"/>
                        </a:rPr>
                        <a:t> </a:t>
                      </a:r>
                      <a:r>
                        <a:rPr lang="fr-CH" sz="1200" dirty="0" err="1">
                          <a:solidFill>
                            <a:schemeClr val="tx1"/>
                          </a:solidFill>
                          <a:latin typeface="Arial"/>
                          <a:ea typeface="Times New Roman"/>
                          <a:cs typeface="Arial"/>
                        </a:rPr>
                        <a:t>peligroso</a:t>
                      </a:r>
                      <a:r>
                        <a:rPr lang="fr-CH" sz="1200" dirty="0">
                          <a:solidFill>
                            <a:schemeClr val="tx1"/>
                          </a:solidFill>
                          <a:latin typeface="Arial"/>
                          <a:ea typeface="Times New Roman"/>
                          <a:cs typeface="Arial"/>
                        </a:rPr>
                        <a:t>?’ In </a:t>
                      </a:r>
                      <a:r>
                        <a:rPr lang="fr-CH" sz="1200" i="1" dirty="0">
                          <a:solidFill>
                            <a:schemeClr val="tx1"/>
                          </a:solidFill>
                          <a:latin typeface="Arial"/>
                          <a:ea typeface="Times New Roman"/>
                          <a:cs typeface="Arial"/>
                        </a:rPr>
                        <a:t>Un </a:t>
                      </a:r>
                      <a:r>
                        <a:rPr lang="fr-CH" sz="1200" i="1" dirty="0" err="1">
                          <a:solidFill>
                            <a:schemeClr val="tx1"/>
                          </a:solidFill>
                          <a:latin typeface="Arial"/>
                          <a:ea typeface="Times New Roman"/>
                          <a:cs typeface="Arial"/>
                        </a:rPr>
                        <a:t>Mundo</a:t>
                      </a:r>
                      <a:r>
                        <a:rPr lang="fr-CH" sz="1200" i="1" dirty="0">
                          <a:solidFill>
                            <a:schemeClr val="tx1"/>
                          </a:solidFill>
                          <a:latin typeface="Arial"/>
                          <a:ea typeface="Times New Roman"/>
                          <a:cs typeface="Arial"/>
                        </a:rPr>
                        <a:t> </a:t>
                      </a:r>
                      <a:r>
                        <a:rPr lang="fr-CH" sz="1200" i="1" dirty="0" err="1">
                          <a:solidFill>
                            <a:schemeClr val="tx1"/>
                          </a:solidFill>
                          <a:latin typeface="Arial"/>
                          <a:ea typeface="Times New Roman"/>
                          <a:cs typeface="Arial"/>
                        </a:rPr>
                        <a:t>por</a:t>
                      </a:r>
                      <a:r>
                        <a:rPr lang="fr-CH" sz="1200" i="1" dirty="0">
                          <a:solidFill>
                            <a:schemeClr val="tx1"/>
                          </a:solidFill>
                          <a:latin typeface="Arial"/>
                          <a:ea typeface="Times New Roman"/>
                          <a:cs typeface="Arial"/>
                        </a:rPr>
                        <a:t> </a:t>
                      </a:r>
                      <a:r>
                        <a:rPr lang="fr-CH" sz="1200" i="1" dirty="0" err="1">
                          <a:solidFill>
                            <a:schemeClr val="tx1"/>
                          </a:solidFill>
                          <a:latin typeface="Arial"/>
                          <a:ea typeface="Times New Roman"/>
                          <a:cs typeface="Arial"/>
                        </a:rPr>
                        <a:t>Aprender</a:t>
                      </a:r>
                      <a:r>
                        <a:rPr lang="fr-CH" sz="1200" i="1" dirty="0">
                          <a:solidFill>
                            <a:schemeClr val="tx1"/>
                          </a:solidFill>
                          <a:latin typeface="Arial"/>
                          <a:ea typeface="Times New Roman"/>
                          <a:cs typeface="Arial"/>
                        </a:rPr>
                        <a:t> : </a:t>
                      </a:r>
                      <a:r>
                        <a:rPr lang="fr-CH" sz="1200" i="1" dirty="0" err="1">
                          <a:solidFill>
                            <a:schemeClr val="tx1"/>
                          </a:solidFill>
                          <a:latin typeface="Arial"/>
                          <a:ea typeface="Times New Roman"/>
                          <a:cs typeface="Arial"/>
                        </a:rPr>
                        <a:t>Artículos</a:t>
                      </a:r>
                      <a:r>
                        <a:rPr lang="fr-CH" sz="1200" i="1" dirty="0">
                          <a:solidFill>
                            <a:schemeClr val="tx1"/>
                          </a:solidFill>
                          <a:latin typeface="Arial"/>
                          <a:ea typeface="Times New Roman"/>
                          <a:cs typeface="Arial"/>
                        </a:rPr>
                        <a:t> de </a:t>
                      </a:r>
                      <a:r>
                        <a:rPr lang="fr-CH" sz="1200" i="1" dirty="0" err="1">
                          <a:solidFill>
                            <a:schemeClr val="tx1"/>
                          </a:solidFill>
                          <a:latin typeface="Arial"/>
                          <a:ea typeface="Times New Roman"/>
                          <a:cs typeface="Arial"/>
                        </a:rPr>
                        <a:t>Congresos</a:t>
                      </a:r>
                      <a:r>
                        <a:rPr lang="fr-CH" sz="1200" i="1" dirty="0">
                          <a:solidFill>
                            <a:schemeClr val="tx1"/>
                          </a:solidFill>
                          <a:latin typeface="Arial"/>
                          <a:ea typeface="Times New Roman"/>
                          <a:cs typeface="Arial"/>
                        </a:rPr>
                        <a:t> 2009 y 2010</a:t>
                      </a:r>
                      <a:r>
                        <a:rPr lang="fr-CH" sz="1200" dirty="0">
                          <a:solidFill>
                            <a:schemeClr val="tx1"/>
                          </a:solidFill>
                          <a:latin typeface="Arial"/>
                          <a:ea typeface="Times New Roman"/>
                          <a:cs typeface="Arial"/>
                        </a:rPr>
                        <a:t>. </a:t>
                      </a:r>
                      <a:r>
                        <a:rPr lang="en-GB" sz="1200" dirty="0">
                          <a:solidFill>
                            <a:schemeClr val="tx1"/>
                          </a:solidFill>
                          <a:latin typeface="Arial"/>
                          <a:ea typeface="Times New Roman"/>
                          <a:cs typeface="Arial"/>
                        </a:rPr>
                        <a:t>Ed. Erwin </a:t>
                      </a:r>
                      <a:r>
                        <a:rPr lang="en-GB" sz="1200" dirty="0" err="1">
                          <a:solidFill>
                            <a:schemeClr val="tx1"/>
                          </a:solidFill>
                          <a:latin typeface="Arial"/>
                          <a:ea typeface="Times New Roman"/>
                          <a:cs typeface="Arial"/>
                        </a:rPr>
                        <a:t>Fabián</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García</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López</a:t>
                      </a:r>
                      <a:r>
                        <a:rPr lang="en-GB" sz="1200" dirty="0">
                          <a:solidFill>
                            <a:schemeClr val="tx1"/>
                          </a:solidFill>
                          <a:latin typeface="Arial"/>
                          <a:ea typeface="Times New Roman"/>
                          <a:cs typeface="Arial"/>
                        </a:rPr>
                        <a:t>, E. Colombia: National University of Colombia. Universidad </a:t>
                      </a:r>
                      <a:r>
                        <a:rPr lang="en-GB" sz="1200" dirty="0" err="1">
                          <a:solidFill>
                            <a:schemeClr val="tx1"/>
                          </a:solidFill>
                          <a:latin typeface="Arial"/>
                          <a:ea typeface="Times New Roman"/>
                          <a:cs typeface="Arial"/>
                        </a:rPr>
                        <a:t>Nacional</a:t>
                      </a:r>
                      <a:r>
                        <a:rPr lang="en-GB" sz="1200" dirty="0">
                          <a:solidFill>
                            <a:schemeClr val="tx1"/>
                          </a:solidFill>
                          <a:latin typeface="Arial"/>
                          <a:ea typeface="Times New Roman"/>
                          <a:cs typeface="Arial"/>
                        </a:rPr>
                        <a:t> de </a:t>
                      </a:r>
                      <a:r>
                        <a:rPr lang="en-GB" sz="1200" dirty="0" err="1">
                          <a:solidFill>
                            <a:schemeClr val="tx1"/>
                          </a:solidFill>
                          <a:latin typeface="Arial"/>
                          <a:ea typeface="Times New Roman"/>
                          <a:cs typeface="Arial"/>
                        </a:rPr>
                        <a:t>ColombiaUniversidad</a:t>
                      </a:r>
                      <a:r>
                        <a:rPr lang="en-GB" sz="1200" dirty="0">
                          <a:solidFill>
                            <a:schemeClr val="tx1"/>
                          </a:solidFill>
                          <a:latin typeface="Arial"/>
                          <a:ea typeface="Times New Roman"/>
                          <a:cs typeface="Arial"/>
                        </a:rPr>
                        <a:t> </a:t>
                      </a:r>
                      <a:r>
                        <a:rPr lang="en-GB" sz="1200" dirty="0" err="1">
                          <a:solidFill>
                            <a:schemeClr val="tx1"/>
                          </a:solidFill>
                          <a:latin typeface="Arial"/>
                          <a:ea typeface="Times New Roman"/>
                          <a:cs typeface="Arial"/>
                        </a:rPr>
                        <a:t>Nacional</a:t>
                      </a:r>
                      <a:r>
                        <a:rPr lang="en-GB" sz="1200" dirty="0">
                          <a:solidFill>
                            <a:schemeClr val="tx1"/>
                          </a:solidFill>
                          <a:latin typeface="Arial"/>
                          <a:ea typeface="Times New Roman"/>
                          <a:cs typeface="Arial"/>
                        </a:rPr>
                        <a:t> de Colombia Universidad </a:t>
                      </a:r>
                      <a:r>
                        <a:rPr lang="en-GB" sz="1200" dirty="0" err="1">
                          <a:solidFill>
                            <a:schemeClr val="tx1"/>
                          </a:solidFill>
                          <a:latin typeface="Arial"/>
                          <a:ea typeface="Times New Roman"/>
                          <a:cs typeface="Arial"/>
                        </a:rPr>
                        <a:t>Nacional</a:t>
                      </a:r>
                      <a:r>
                        <a:rPr lang="en-GB" sz="1200" dirty="0">
                          <a:solidFill>
                            <a:schemeClr val="tx1"/>
                          </a:solidFill>
                          <a:latin typeface="Arial"/>
                          <a:ea typeface="Times New Roman"/>
                          <a:cs typeface="Arial"/>
                        </a:rPr>
                        <a:t> de Colombia</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432048">
                <a:tc>
                  <a:txBody>
                    <a:bodyPr/>
                    <a:lstStyle/>
                    <a:p>
                      <a:pPr algn="l">
                        <a:spcAft>
                          <a:spcPts val="300"/>
                        </a:spcAft>
                      </a:pPr>
                      <a:r>
                        <a:rPr lang="fr-CH" sz="1200" b="1" dirty="0">
                          <a:solidFill>
                            <a:schemeClr val="tx1"/>
                          </a:solidFill>
                          <a:latin typeface="Arial"/>
                          <a:ea typeface="Times New Roman"/>
                          <a:cs typeface="Arial"/>
                        </a:rPr>
                        <a:t>ROTHERMEL, P.J. (2013)</a:t>
                      </a:r>
                      <a:r>
                        <a:rPr lang="en-GB" sz="1200" dirty="0">
                          <a:solidFill>
                            <a:schemeClr val="tx1"/>
                          </a:solidFill>
                          <a:latin typeface="Arial"/>
                          <a:ea typeface="Times New Roman"/>
                          <a:cs typeface="Arial"/>
                        </a:rPr>
                        <a:t> ‘The Importance of Parental Involvement in Children's Learning (Homeschooling UK Comparison of 4-5 year olds in and out of school). </a:t>
                      </a:r>
                      <a:r>
                        <a:rPr lang="en-GB" sz="1200" dirty="0" err="1" smtClean="0">
                          <a:solidFill>
                            <a:schemeClr val="tx1"/>
                          </a:solidFill>
                          <a:latin typeface="Arial"/>
                          <a:ea typeface="Times New Roman"/>
                          <a:cs typeface="Arial"/>
                        </a:rPr>
                        <a:t>IDistinguished</a:t>
                      </a:r>
                      <a:r>
                        <a:rPr lang="en-GB" sz="1200" dirty="0" smtClean="0">
                          <a:solidFill>
                            <a:schemeClr val="tx1"/>
                          </a:solidFill>
                          <a:latin typeface="Arial"/>
                          <a:ea typeface="Times New Roman"/>
                          <a:cs typeface="Arial"/>
                        </a:rPr>
                        <a:t> </a:t>
                      </a:r>
                      <a:r>
                        <a:rPr lang="en-GB" sz="1200" dirty="0">
                          <a:solidFill>
                            <a:schemeClr val="tx1"/>
                          </a:solidFill>
                          <a:latin typeface="Arial"/>
                          <a:ea typeface="Times New Roman"/>
                          <a:cs typeface="Arial"/>
                        </a:rPr>
                        <a:t>Speaker at the Homeschool Conference. 24</a:t>
                      </a:r>
                      <a:r>
                        <a:rPr lang="en-GB" sz="1200" baseline="30000" dirty="0">
                          <a:solidFill>
                            <a:schemeClr val="tx1"/>
                          </a:solidFill>
                          <a:latin typeface="Arial"/>
                          <a:ea typeface="Times New Roman"/>
                          <a:cs typeface="Arial"/>
                        </a:rPr>
                        <a:t>th</a:t>
                      </a:r>
                      <a:r>
                        <a:rPr lang="en-GB" sz="1200" dirty="0">
                          <a:solidFill>
                            <a:schemeClr val="tx1"/>
                          </a:solidFill>
                          <a:latin typeface="Arial"/>
                          <a:ea typeface="Times New Roman"/>
                          <a:cs typeface="Arial"/>
                        </a:rPr>
                        <a:t> </a:t>
                      </a:r>
                      <a:r>
                        <a:rPr lang="en-GB" sz="1200" dirty="0" smtClean="0">
                          <a:solidFill>
                            <a:schemeClr val="tx1"/>
                          </a:solidFill>
                          <a:latin typeface="Arial"/>
                          <a:ea typeface="Times New Roman"/>
                          <a:cs typeface="Arial"/>
                        </a:rPr>
                        <a:t>August</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220302">
                <a:tc>
                  <a:txBody>
                    <a:bodyPr/>
                    <a:lstStyle/>
                    <a:p>
                      <a:pPr algn="l">
                        <a:spcAft>
                          <a:spcPts val="300"/>
                        </a:spcAft>
                      </a:pPr>
                      <a:r>
                        <a:rPr lang="fr-CH" sz="1200" b="1" dirty="0">
                          <a:solidFill>
                            <a:schemeClr val="tx1"/>
                          </a:solidFill>
                          <a:latin typeface="Arial"/>
                          <a:ea typeface="Times New Roman"/>
                          <a:cs typeface="Arial"/>
                        </a:rPr>
                        <a:t>ROTHERMEL, P.J. (2014)</a:t>
                      </a:r>
                      <a:r>
                        <a:rPr lang="en-GB" sz="1200" dirty="0">
                          <a:solidFill>
                            <a:schemeClr val="tx1"/>
                          </a:solidFill>
                          <a:latin typeface="Arial"/>
                          <a:ea typeface="Times New Roman"/>
                          <a:cs typeface="Arial"/>
                        </a:rPr>
                        <a:t> ‘The Later the Better’. Invited Key Note Speaker. Conference ‘Mainstream Tomorrow’, Oslo. </a:t>
                      </a:r>
                      <a:r>
                        <a:rPr lang="en-GB" sz="1200" dirty="0" smtClean="0">
                          <a:solidFill>
                            <a:schemeClr val="tx1"/>
                          </a:solidFill>
                          <a:latin typeface="Arial"/>
                          <a:ea typeface="Times New Roman"/>
                          <a:cs typeface="Arial"/>
                        </a:rPr>
                        <a:t>19.1.14.</a:t>
                      </a:r>
                    </a:p>
                    <a:p>
                      <a:pPr algn="l">
                        <a:spcAft>
                          <a:spcPts val="300"/>
                        </a:spcAft>
                      </a:pPr>
                      <a:r>
                        <a:rPr lang="fr-CH" sz="1200" b="1" dirty="0" smtClean="0">
                          <a:solidFill>
                            <a:schemeClr val="tx1"/>
                          </a:solidFill>
                          <a:latin typeface="Arial"/>
                          <a:ea typeface="Times New Roman"/>
                          <a:cs typeface="Arial"/>
                        </a:rPr>
                        <a:t>ROTHERMEL, P.J. (2014)</a:t>
                      </a:r>
                      <a:r>
                        <a:rPr lang="en-GB" sz="1200" dirty="0" smtClean="0">
                          <a:solidFill>
                            <a:schemeClr val="tx1"/>
                          </a:solidFill>
                          <a:latin typeface="Arial"/>
                          <a:ea typeface="Times New Roman"/>
                          <a:cs typeface="Arial"/>
                        </a:rPr>
                        <a:t> ‘The Later the Better’.</a:t>
                      </a:r>
                      <a:endParaRPr lang="en-GB" sz="1200" dirty="0">
                        <a:solidFill>
                          <a:schemeClr val="tx1"/>
                        </a:solidFill>
                        <a:latin typeface="Arial"/>
                        <a:ea typeface="Times New Roman"/>
                        <a:cs typeface="Times New Roman"/>
                      </a:endParaRPr>
                    </a:p>
                  </a:txBody>
                  <a:tcPr marL="49427" marR="49427" marT="0" marB="0">
                    <a:lnL>
                      <a:noFill/>
                    </a:lnL>
                    <a:lnR>
                      <a:noFill/>
                    </a:lnR>
                    <a:lnT>
                      <a:noFill/>
                    </a:lnT>
                    <a:lnB>
                      <a:noFill/>
                    </a:lnB>
                  </a:tcPr>
                </a:tc>
              </a:tr>
              <a:tr h="350353">
                <a:tc>
                  <a:txBody>
                    <a:bodyPr/>
                    <a:lstStyle/>
                    <a:p>
                      <a:pPr algn="l">
                        <a:spcAft>
                          <a:spcPts val="300"/>
                        </a:spcAft>
                      </a:pPr>
                      <a:r>
                        <a:rPr lang="fr-CH" sz="1200" b="1" dirty="0">
                          <a:solidFill>
                            <a:schemeClr val="tx1"/>
                          </a:solidFill>
                          <a:latin typeface="Arial"/>
                          <a:ea typeface="Times New Roman"/>
                          <a:cs typeface="Arial"/>
                        </a:rPr>
                        <a:t>ROTHERMEL, P.J. (2015)(Ed.) </a:t>
                      </a:r>
                      <a:r>
                        <a:rPr lang="en-GB" sz="1200" dirty="0">
                          <a:solidFill>
                            <a:schemeClr val="tx1"/>
                          </a:solidFill>
                          <a:latin typeface="Arial"/>
                          <a:ea typeface="Times New Roman"/>
                          <a:cs typeface="Arial"/>
                        </a:rPr>
                        <a:t>‘International Perspectives on Home Education’. </a:t>
                      </a:r>
                      <a:r>
                        <a:rPr lang="en-GB" sz="1200" dirty="0" err="1">
                          <a:solidFill>
                            <a:schemeClr val="tx1"/>
                          </a:solidFill>
                          <a:latin typeface="Arial"/>
                          <a:ea typeface="Times New Roman"/>
                          <a:cs typeface="Arial"/>
                        </a:rPr>
                        <a:t>London:Palgrave</a:t>
                      </a:r>
                      <a:r>
                        <a:rPr lang="en-GB" sz="1200" dirty="0">
                          <a:solidFill>
                            <a:schemeClr val="tx1"/>
                          </a:solidFill>
                          <a:latin typeface="Arial"/>
                          <a:ea typeface="Times New Roman"/>
                          <a:cs typeface="Arial"/>
                        </a:rPr>
                        <a:t> Macmillan. </a:t>
                      </a:r>
                      <a:endParaRPr lang="en-GB" sz="1200" dirty="0" smtClean="0">
                        <a:solidFill>
                          <a:schemeClr val="tx1"/>
                        </a:solidFill>
                        <a:latin typeface="Arial"/>
                        <a:ea typeface="Times New Roman"/>
                        <a:cs typeface="Arial"/>
                      </a:endParaRPr>
                    </a:p>
                    <a:p>
                      <a:pPr algn="l">
                        <a:spcAft>
                          <a:spcPts val="300"/>
                        </a:spcAft>
                      </a:pPr>
                      <a:r>
                        <a:rPr lang="fr-CH" sz="1200" b="1" kern="1200" dirty="0" smtClean="0">
                          <a:solidFill>
                            <a:schemeClr val="tx1"/>
                          </a:solidFill>
                          <a:latin typeface="Arial" pitchFamily="34" charset="0"/>
                          <a:ea typeface="+mn-ea"/>
                          <a:cs typeface="Arial" pitchFamily="34" charset="0"/>
                        </a:rPr>
                        <a:t>ROTHERMEL, P.J. (2014)</a:t>
                      </a:r>
                      <a:r>
                        <a:rPr lang="fr-CH" sz="1200" kern="1200" dirty="0" smtClean="0">
                          <a:solidFill>
                            <a:schemeClr val="tx1"/>
                          </a:solidFill>
                          <a:latin typeface="Arial" pitchFamily="34" charset="0"/>
                          <a:ea typeface="+mn-ea"/>
                          <a:cs typeface="Arial" pitchFamily="34" charset="0"/>
                        </a:rPr>
                        <a:t> </a:t>
                      </a:r>
                      <a:r>
                        <a:rPr lang="en-GB" sz="1200" kern="1200" dirty="0" smtClean="0">
                          <a:solidFill>
                            <a:schemeClr val="tx1"/>
                          </a:solidFill>
                          <a:latin typeface="Arial" pitchFamily="34" charset="0"/>
                          <a:ea typeface="+mn-ea"/>
                          <a:cs typeface="Arial" pitchFamily="34" charset="0"/>
                        </a:rPr>
                        <a:t>Early education in and out of school. Toledo. Invited speaker. September 2014.</a:t>
                      </a:r>
                      <a:endParaRPr lang="en-GB" sz="1200" dirty="0">
                        <a:solidFill>
                          <a:schemeClr val="tx1"/>
                        </a:solidFill>
                        <a:latin typeface="Arial" pitchFamily="34" charset="0"/>
                        <a:ea typeface="Times New Roman"/>
                        <a:cs typeface="Arial" pitchFamily="34" charset="0"/>
                      </a:endParaRPr>
                    </a:p>
                  </a:txBody>
                  <a:tcPr marL="49427" marR="49427"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3"/>
          <p:cNvSpPr>
            <a:spLocks noGrp="1"/>
          </p:cNvSpPr>
          <p:nvPr>
            <p:ph type="subTitle" idx="1"/>
          </p:nvPr>
        </p:nvSpPr>
        <p:spPr>
          <a:xfrm>
            <a:off x="827584" y="1340768"/>
            <a:ext cx="7776864" cy="4298032"/>
          </a:xfrm>
        </p:spPr>
        <p:txBody>
          <a:bodyPr/>
          <a:lstStyle/>
          <a:p>
            <a:pPr algn="l"/>
            <a:r>
              <a:rPr lang="en-GB" sz="2000" b="1" dirty="0" smtClean="0">
                <a:latin typeface="Arial" pitchFamily="34" charset="0"/>
                <a:cs typeface="Arial" pitchFamily="34" charset="0"/>
              </a:rPr>
              <a:t>Forthcoming publications:</a:t>
            </a:r>
          </a:p>
          <a:p>
            <a:pPr algn="l"/>
            <a:endParaRPr lang="en-GB" sz="2000" b="1" dirty="0" smtClean="0">
              <a:latin typeface="Arial" pitchFamily="34" charset="0"/>
              <a:cs typeface="Arial" pitchFamily="34" charset="0"/>
            </a:endParaRPr>
          </a:p>
          <a:p>
            <a:pPr algn="l"/>
            <a:r>
              <a:rPr lang="en-GB" sz="2000" b="1" dirty="0" smtClean="0">
                <a:latin typeface="Arial" pitchFamily="34" charset="0"/>
                <a:cs typeface="Arial" pitchFamily="34" charset="0"/>
              </a:rPr>
              <a:t>‘What We Know About Home Education’ (</a:t>
            </a:r>
            <a:r>
              <a:rPr lang="en-GB" sz="2000" b="1" dirty="0" err="1" smtClean="0">
                <a:latin typeface="Arial" pitchFamily="34" charset="0"/>
                <a:cs typeface="Arial" pitchFamily="34" charset="0"/>
              </a:rPr>
              <a:t>CreateSpace</a:t>
            </a:r>
            <a:r>
              <a:rPr lang="en-GB" sz="2000" b="1" dirty="0" smtClean="0">
                <a:latin typeface="Arial" pitchFamily="34" charset="0"/>
                <a:cs typeface="Arial" pitchFamily="34" charset="0"/>
              </a:rPr>
              <a:t> 2014)</a:t>
            </a:r>
          </a:p>
          <a:p>
            <a:pPr algn="l"/>
            <a:endParaRPr lang="de-CH" sz="2000" b="1" dirty="0" smtClean="0">
              <a:latin typeface="Arial" pitchFamily="34" charset="0"/>
              <a:cs typeface="Arial" pitchFamily="34" charset="0"/>
            </a:endParaRPr>
          </a:p>
          <a:p>
            <a:pPr algn="l"/>
            <a:r>
              <a:rPr lang="en-GB" sz="2000" b="1" dirty="0" smtClean="0">
                <a:latin typeface="Arial" pitchFamily="34" charset="0"/>
                <a:cs typeface="Arial" pitchFamily="34" charset="0"/>
              </a:rPr>
              <a:t>Intercultural Perspectives on Home Education: Do we need schools  (Palgrave Macmillan 2015)</a:t>
            </a:r>
            <a:endParaRPr lang="en-GB" sz="20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467544" y="476673"/>
            <a:ext cx="8208912" cy="6740307"/>
          </a:xfrm>
          <a:prstGeom prst="rect">
            <a:avLst/>
          </a:prstGeom>
          <a:noFill/>
        </p:spPr>
        <p:txBody>
          <a:bodyPr wrap="square" rtlCol="0">
            <a:spAutoFit/>
          </a:bodyPr>
          <a:lstStyle/>
          <a:p>
            <a:pPr lvl="0"/>
            <a:r>
              <a:rPr lang="de-CH" b="1" dirty="0" smtClean="0"/>
              <a:t>Rothermel, P. J. (2002) </a:t>
            </a:r>
            <a:r>
              <a:rPr lang="en-GB" dirty="0" smtClean="0"/>
              <a:t>Home-Education: Aims, Practices and Outcomes. </a:t>
            </a:r>
          </a:p>
          <a:p>
            <a:pPr lvl="0"/>
            <a:endParaRPr lang="de-CH" b="1" dirty="0" smtClean="0"/>
          </a:p>
          <a:p>
            <a:r>
              <a:rPr lang="en-GB" dirty="0" smtClean="0"/>
              <a:t>The research involved: </a:t>
            </a:r>
          </a:p>
          <a:p>
            <a:r>
              <a:rPr lang="en-GB" dirty="0" smtClean="0"/>
              <a:t>419 home-educating families</a:t>
            </a:r>
          </a:p>
          <a:p>
            <a:r>
              <a:rPr lang="en-GB" dirty="0" smtClean="0"/>
              <a:t>1,099 children</a:t>
            </a:r>
          </a:p>
          <a:p>
            <a:pPr lvl="0"/>
            <a:endParaRPr lang="en-GB" b="1" dirty="0" smtClean="0"/>
          </a:p>
          <a:p>
            <a:pPr lvl="1"/>
            <a:r>
              <a:rPr lang="en-GB" dirty="0" smtClean="0"/>
              <a:t>'</a:t>
            </a:r>
            <a:r>
              <a:rPr lang="en-GB" dirty="0" err="1" smtClean="0"/>
              <a:t>Notschooled</a:t>
            </a:r>
            <a:r>
              <a:rPr lang="en-GB" dirty="0" smtClean="0"/>
              <a:t>' children make an extremely interesting group to study. Study of them is one way we can understand more not just about home education, but also about the value of schooling </a:t>
            </a:r>
          </a:p>
          <a:p>
            <a:pPr lvl="1"/>
            <a:endParaRPr lang="en-GB" dirty="0" smtClean="0"/>
          </a:p>
          <a:p>
            <a:pPr lvl="1"/>
            <a:r>
              <a:rPr lang="en-GB" dirty="0" smtClean="0"/>
              <a:t>My own research is far from perfect, BUT, it does provide a window onto home education and remains the largest ever study into home education in Europe. </a:t>
            </a:r>
          </a:p>
          <a:p>
            <a:pPr lvl="1"/>
            <a:endParaRPr lang="de-CH" dirty="0" smtClean="0"/>
          </a:p>
          <a:p>
            <a:pPr lvl="1"/>
            <a:endParaRPr lang="en-GB" dirty="0"/>
          </a:p>
          <a:p>
            <a:r>
              <a:rPr lang="en-GB"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52400" y="609600"/>
            <a:ext cx="8610600" cy="5934075"/>
          </a:xfrm>
          <a:prstGeom prst="rect">
            <a:avLst/>
          </a:prstGeom>
          <a:noFill/>
          <a:ln w="12700">
            <a:noFill/>
            <a:miter lim="800000"/>
            <a:headEnd/>
            <a:tailEnd/>
          </a:ln>
          <a:effectLst/>
        </p:spPr>
        <p:txBody>
          <a:bodyPr>
            <a:spAutoFit/>
          </a:bodyPr>
          <a:lstStyle/>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GB" sz="1200">
              <a:solidFill>
                <a:srgbClr val="000000"/>
              </a:solidFill>
              <a:latin typeface="Arial" charset="0"/>
            </a:endParaRPr>
          </a:p>
          <a:p>
            <a:pPr defTabSz="762000"/>
            <a:endParaRPr lang="en-US" sz="1200" b="1"/>
          </a:p>
        </p:txBody>
      </p:sp>
      <p:graphicFrame>
        <p:nvGraphicFramePr>
          <p:cNvPr id="25610" name="Object 10"/>
          <p:cNvGraphicFramePr>
            <a:graphicFrameLocks noChangeAspect="1"/>
          </p:cNvGraphicFramePr>
          <p:nvPr/>
        </p:nvGraphicFramePr>
        <p:xfrm>
          <a:off x="1028700" y="609600"/>
          <a:ext cx="7048500" cy="6032500"/>
        </p:xfrm>
        <a:graphic>
          <a:graphicData uri="http://schemas.openxmlformats.org/presentationml/2006/ole">
            <p:oleObj spid="_x0000_s21506" name="Document" r:id="rId4" imgW="6047833" imgH="5207243" progId="Word.Document.8">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8" name="Object 4"/>
          <p:cNvGraphicFramePr>
            <a:graphicFrameLocks noChangeAspect="1"/>
          </p:cNvGraphicFramePr>
          <p:nvPr/>
        </p:nvGraphicFramePr>
        <p:xfrm>
          <a:off x="762000" y="558800"/>
          <a:ext cx="7594600" cy="5854700"/>
        </p:xfrm>
        <a:graphic>
          <a:graphicData uri="http://schemas.openxmlformats.org/presentationml/2006/ole">
            <p:oleObj spid="_x0000_s30722" name="Document" r:id="rId4" imgW="4243591" imgH="3271434" progId="Word.Documen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Benutzerdefiniert 7">
      <a:dk1>
        <a:srgbClr val="0000D4"/>
      </a:dk1>
      <a:lt1>
        <a:srgbClr val="FFFF00"/>
      </a:lt1>
      <a:dk2>
        <a:srgbClr val="0000D4"/>
      </a:dk2>
      <a:lt2>
        <a:srgbClr val="FFFF00"/>
      </a:lt2>
      <a:accent1>
        <a:srgbClr val="0000D4"/>
      </a:accent1>
      <a:accent2>
        <a:srgbClr val="00FFFF"/>
      </a:accent2>
      <a:accent3>
        <a:srgbClr val="AAAAFF"/>
      </a:accent3>
      <a:accent4>
        <a:srgbClr val="DADADA"/>
      </a:accent4>
      <a:accent5>
        <a:srgbClr val="FFCAAA"/>
      </a:accent5>
      <a:accent6>
        <a:srgbClr val="00E7E7"/>
      </a:accent6>
      <a:hlink>
        <a:srgbClr val="FF0000"/>
      </a:hlink>
      <a:folHlink>
        <a:srgbClr val="0000D4"/>
      </a:folHlink>
    </a:clrScheme>
    <a:fontScheme name="Default Design">
      <a:majorFont>
        <a:latin typeface="Times New Roman"/>
        <a:ea typeface=""/>
        <a:cs typeface="Times New Roman"/>
      </a:majorFont>
      <a:minorFont>
        <a:latin typeface="Times New Roman"/>
        <a:ea typeface=""/>
        <a:cs typeface="Times New Roma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3122</Words>
  <Application>Microsoft Office PowerPoint</Application>
  <PresentationFormat>Bildschirmpräsentation (4:3)</PresentationFormat>
  <Paragraphs>263</Paragraphs>
  <Slides>34</Slides>
  <Notes>34</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34</vt:i4>
      </vt:variant>
    </vt:vector>
  </HeadingPairs>
  <TitlesOfParts>
    <vt:vector size="37" baseType="lpstr">
      <vt:lpstr>Default Design</vt:lpstr>
      <vt:lpstr>Document</vt:lpstr>
      <vt:lpstr>Worksheet</vt:lpstr>
      <vt:lpstr>Rethinking Education, Embracing Choice and Diversity Hong Kong,  10-13 October 2014  Dr Paula Rothermel FRSA, Open University Chartered Psychologist Expert Witness (HCPC registered)</vt:lpstr>
      <vt:lpstr>Folie 2</vt:lpstr>
      <vt:lpstr>Folie 3</vt:lpstr>
      <vt:lpstr>Folie 4</vt:lpstr>
      <vt:lpstr>Folie 5</vt:lpstr>
      <vt:lpstr>Folie 6</vt:lpstr>
      <vt:lpstr>Folie 7</vt:lpstr>
      <vt:lpstr>Folie 8</vt:lpstr>
      <vt:lpstr>Folie 9</vt:lpstr>
      <vt:lpstr>Folie 10</vt:lpstr>
      <vt:lpstr>Folie 11</vt:lpstr>
      <vt:lpstr>Folie 12</vt:lpstr>
      <vt:lpstr>Combined standardised National Literacy Project scores children ‘in’ Years 1, 3 and 5</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vector>
  </TitlesOfParts>
  <Company>Self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Education: A Desperately Dangerous Notion?  Dr Paula Rothermel  University of Durham</dc:title>
  <dc:creator>Paula Jane Smith</dc:creator>
  <cp:lastModifiedBy>Paula</cp:lastModifiedBy>
  <cp:revision>208</cp:revision>
  <dcterms:created xsi:type="dcterms:W3CDTF">2007-09-20T07:13:49Z</dcterms:created>
  <dcterms:modified xsi:type="dcterms:W3CDTF">2014-10-11T16:53:27Z</dcterms:modified>
</cp:coreProperties>
</file>

<file path=userCustomization/customUI.xml><?xml version="1.0" encoding="utf-8"?>
<mso:customUI xmlns:mso="http://schemas.microsoft.com/office/2006/01/customui">
  <mso:ribbon>
    <mso:qat>
      <mso:documentControls>
        <mso:control idQ="mso:HyperlinkInsert" visible="true"/>
      </mso:documentControls>
    </mso:qat>
  </mso:ribbon>
</mso:customUI>
</file>