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0" r:id="rId4"/>
    <p:sldId id="273" r:id="rId5"/>
    <p:sldId id="272" r:id="rId6"/>
    <p:sldId id="278" r:id="rId7"/>
    <p:sldId id="279" r:id="rId8"/>
    <p:sldId id="281" r:id="rId9"/>
    <p:sldId id="257" r:id="rId10"/>
    <p:sldId id="258" r:id="rId11"/>
    <p:sldId id="262" r:id="rId12"/>
    <p:sldId id="276" r:id="rId13"/>
    <p:sldId id="277" r:id="rId14"/>
    <p:sldId id="265" r:id="rId15"/>
    <p:sldId id="266" r:id="rId16"/>
    <p:sldId id="268" r:id="rId17"/>
    <p:sldId id="269" r:id="rId18"/>
    <p:sldId id="267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23" autoAdjust="0"/>
  </p:normalViewPr>
  <p:slideViewPr>
    <p:cSldViewPr>
      <p:cViewPr>
        <p:scale>
          <a:sx n="66" d="100"/>
          <a:sy n="66" d="100"/>
        </p:scale>
        <p:origin x="-283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767B8-2153-45F3-B3E6-1E31AA2E07E2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2E0B-8A92-4E97-BC79-DC98FF4C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2E0B-8A92-4E97-BC79-DC98FF4C8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2E0B-8A92-4E97-BC79-DC98FF4C83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2E0B-8A92-4E97-BC79-DC98FF4C83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2E0B-8A92-4E97-BC79-DC98FF4C8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4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2E0B-8A92-4E97-BC79-DC98FF4C83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5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2F2BDE-7018-4926-8366-5A8D31C8348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5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4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2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7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DDFF-0E15-4F0F-932B-0260337C895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A2CEF-8FCD-417F-8760-E4D90249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6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hyperlink" Target="http://www.youtube.com/watch?v=v58mf-PB8as&amp;feature=fv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49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Dr</a:t>
            </a:r>
            <a:r>
              <a:rPr lang="en-US" sz="3000" dirty="0" smtClean="0"/>
              <a:t> Simpson Wong</a:t>
            </a:r>
            <a:br>
              <a:rPr lang="en-US" sz="3000" dirty="0" smtClean="0"/>
            </a:br>
            <a:r>
              <a:rPr lang="en-US" sz="3000" dirty="0" smtClean="0"/>
              <a:t>Department of Psychological Studies</a:t>
            </a:r>
            <a:br>
              <a:rPr lang="en-US" sz="3000" dirty="0" smtClean="0"/>
            </a:br>
            <a:r>
              <a:rPr lang="en-US" sz="3000" dirty="0" smtClean="0"/>
              <a:t>Hong Kong Institute of Education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585200" cy="1752600"/>
          </a:xfrm>
        </p:spPr>
        <p:txBody>
          <a:bodyPr>
            <a:noAutofit/>
          </a:bodyPr>
          <a:lstStyle/>
          <a:p>
            <a:r>
              <a:rPr lang="en-US" sz="5000" dirty="0" smtClean="0"/>
              <a:t>The scientific evidences that prompt us to </a:t>
            </a:r>
            <a:r>
              <a:rPr lang="en-US" sz="5000" dirty="0" smtClean="0"/>
              <a:t>act early: </a:t>
            </a:r>
          </a:p>
          <a:p>
            <a:r>
              <a:rPr lang="en-US" sz="5000" dirty="0" smtClean="0"/>
              <a:t>The case of listening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234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Brain Growth and Cognitive Development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48400" y="6016171"/>
            <a:ext cx="2514600" cy="71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(Fischer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&amp; Rose,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1995)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Picture 2" descr="Screen Shot 2013-03-28 at 3.3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4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08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Marketers present misleading scientific evidences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Mozart </a:t>
            </a:r>
            <a:r>
              <a:rPr lang="en-US" altLang="zh-TW" dirty="0" smtClean="0"/>
              <a:t>effects: </a:t>
            </a:r>
            <a:r>
              <a:rPr lang="en-US" altLang="zh-TW" dirty="0" smtClean="0"/>
              <a:t>increase in brain development that occurs in children under age 3 when they listen to the music of W. A. Mozart 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2529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B6FE5B-E811-4EE1-B8EE-3F2CECE0364F}" type="slidenum">
              <a:rPr lang="en-US" altLang="zh-TW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3952"/>
              </p:ext>
            </p:extLst>
          </p:nvPr>
        </p:nvGraphicFramePr>
        <p:xfrm>
          <a:off x="3962400" y="3429000"/>
          <a:ext cx="3945816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29000"/>
                        <a:ext cx="3945816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5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6" y="1600200"/>
            <a:ext cx="80068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8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Classical experiment on Mozart effect</a:t>
            </a:r>
            <a:br>
              <a:rPr lang="en-US" altLang="zh-TW" sz="3400" smtClean="0"/>
            </a:br>
            <a:r>
              <a:rPr lang="en-US" altLang="zh-TW" sz="3400" smtClean="0"/>
              <a:t>(Rauscher, Shaw, &amp; Ky, 1993)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36 college students were recruited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They were randomly assigned to 3 groups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Standard </a:t>
            </a:r>
            <a:r>
              <a:rPr lang="en-US" altLang="zh-TW" dirty="0" smtClean="0"/>
              <a:t>IQ, </a:t>
            </a:r>
            <a:r>
              <a:rPr lang="en-US" altLang="zh-TW" dirty="0" smtClean="0"/>
              <a:t>abstract/ spatial reasoning tasks were administered</a:t>
            </a:r>
          </a:p>
        </p:txBody>
      </p:sp>
      <p:sp>
        <p:nvSpPr>
          <p:cNvPr id="263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E77DD6D-C2AF-48EB-B082-481022E58154}" type="slidenum">
              <a:rPr kumimoji="0" lang="en-US" altLang="zh-TW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kumimoji="0" lang="en-US" altLang="zh-TW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zh-TW" altLang="zh-TW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122" name="Object 2">
            <a:hlinkClick r:id="rId4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38200" y="1143000"/>
          <a:ext cx="73564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5" imgW="3761905" imgH="2314286" progId="PBrush">
                  <p:embed/>
                </p:oleObj>
              </mc:Choice>
              <mc:Fallback>
                <p:oleObj name="Bitmap Image" r:id="rId5" imgW="3761905" imgH="23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735647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361DFE-B872-4E2F-8542-0EC55789C0C6}" type="slidenum">
              <a:rPr kumimoji="0" lang="en-US" altLang="zh-TW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14</a:t>
            </a:fld>
            <a:endParaRPr kumimoji="0" lang="en-US" altLang="zh-TW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547813" y="5732463"/>
            <a:ext cx="655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>
                <a:latin typeface="Calibri" pitchFamily="34" charset="0"/>
              </a:rPr>
              <a:t>Sonata for Two Pianos in D major, K.488 I. Allegro Con Spirito (8:02) </a:t>
            </a:r>
          </a:p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Mozart effect</a:t>
            </a:r>
          </a:p>
        </p:txBody>
      </p:sp>
      <p:pic>
        <p:nvPicPr>
          <p:cNvPr id="264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47800"/>
            <a:ext cx="5943600" cy="3308350"/>
          </a:xfrm>
        </p:spPr>
      </p:pic>
      <p:sp>
        <p:nvSpPr>
          <p:cNvPr id="264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971F3D4-B669-403C-8A3F-C80A2FC06EAB}" type="slidenum">
              <a:rPr kumimoji="0" lang="en-US" altLang="zh-TW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15</a:t>
            </a:fld>
            <a:endParaRPr kumimoji="0" lang="en-US" altLang="zh-TW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64197" name="Text Box 4"/>
          <p:cNvSpPr txBox="1">
            <a:spLocks noChangeArrowheads="1"/>
          </p:cNvSpPr>
          <p:nvPr/>
        </p:nvSpPr>
        <p:spPr bwMode="auto">
          <a:xfrm>
            <a:off x="1371600" y="510540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>
                <a:latin typeface="Calibri" pitchFamily="34" charset="0"/>
              </a:rPr>
              <a:t>Participants performed better on the spatial reasoning test only after listening to Mozart</a:t>
            </a:r>
          </a:p>
        </p:txBody>
      </p:sp>
    </p:spTree>
    <p:extLst>
      <p:ext uri="{BB962C8B-B14F-4D97-AF65-F5344CB8AC3E}">
        <p14:creationId xmlns:p14="http://schemas.microsoft.com/office/powerpoint/2010/main" val="323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" y="1412875"/>
            <a:ext cx="4048125" cy="3886200"/>
          </a:xfrm>
        </p:spPr>
      </p:pic>
      <p:pic>
        <p:nvPicPr>
          <p:cNvPr id="266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39814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1E4C916-29CF-44D6-B738-B0052EC63016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16</a:t>
            </a:fld>
            <a:endParaRPr kumimoji="0" lang="en-US" altLang="zh-TW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0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7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 1 The percentage of popular articles about the Mozart Effect referring to college students, children or babies</a:t>
            </a:r>
            <a:endParaRPr lang="en-US" altLang="en-US" dirty="0" smtClean="0"/>
          </a:p>
        </p:txBody>
      </p:sp>
      <p:pic>
        <p:nvPicPr>
          <p:cNvPr id="267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9638"/>
            <a:ext cx="8229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019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 1 The percentage of popular articles about the Mozart Effect referring to college students, children or babies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zh-TW" alt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9217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8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diagnosis of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identification of developmental disorders prompts more research studies on very young infants</a:t>
            </a:r>
          </a:p>
          <a:p>
            <a:endParaRPr lang="en-US" dirty="0"/>
          </a:p>
          <a:p>
            <a:r>
              <a:rPr lang="en-US" dirty="0" smtClean="0"/>
              <a:t>The search of early predictors provides information for early </a:t>
            </a:r>
            <a:r>
              <a:rPr lang="en-US" dirty="0" smtClean="0"/>
              <a:t>screening </a:t>
            </a:r>
            <a:r>
              <a:rPr lang="en-US" dirty="0" smtClean="0"/>
              <a:t>and the urge for early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8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/>
              <a:t>critical period for the therapy of human </a:t>
            </a:r>
            <a:r>
              <a:rPr lang="en-US" dirty="0" err="1"/>
              <a:t>prelingual</a:t>
            </a:r>
            <a:r>
              <a:rPr lang="en-US" dirty="0"/>
              <a:t> deafness exists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Implantation in </a:t>
            </a:r>
            <a:r>
              <a:rPr lang="en-US" sz="2000" dirty="0"/>
              <a:t>teen </a:t>
            </a:r>
            <a:r>
              <a:rPr lang="en-US" sz="2000" dirty="0" smtClean="0"/>
              <a:t>ages among </a:t>
            </a:r>
            <a:r>
              <a:rPr lang="en-US" sz="2000" dirty="0" err="1"/>
              <a:t>prelingually</a:t>
            </a:r>
            <a:r>
              <a:rPr lang="en-US" sz="2000" dirty="0"/>
              <a:t> deaf </a:t>
            </a:r>
            <a:r>
              <a:rPr lang="en-US" sz="2000" dirty="0" smtClean="0"/>
              <a:t>lead </a:t>
            </a:r>
            <a:r>
              <a:rPr lang="en-US" sz="2000" dirty="0"/>
              <a:t>to </a:t>
            </a:r>
            <a:r>
              <a:rPr lang="en-US" sz="2000" dirty="0" smtClean="0"/>
              <a:t>poor speech </a:t>
            </a:r>
            <a:r>
              <a:rPr lang="en-US" sz="2000" dirty="0"/>
              <a:t>understanding </a:t>
            </a:r>
            <a:r>
              <a:rPr lang="en-US" sz="2000" dirty="0" smtClean="0"/>
              <a:t> (Tong </a:t>
            </a:r>
            <a:r>
              <a:rPr lang="en-US" sz="2000" dirty="0"/>
              <a:t>et al., 1988; Busby et al., 1992, 1993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Speech processing performance </a:t>
            </a:r>
            <a:r>
              <a:rPr lang="en-US" sz="2000" dirty="0"/>
              <a:t>is influenced by implantation age (</a:t>
            </a:r>
            <a:r>
              <a:rPr lang="en-US" sz="2000" dirty="0" err="1"/>
              <a:t>Yoshinaga-Itano</a:t>
            </a:r>
            <a:r>
              <a:rPr lang="en-US" sz="2000" dirty="0"/>
              <a:t> et al</a:t>
            </a:r>
            <a:r>
              <a:rPr lang="en-US" sz="2000" dirty="0" smtClean="0"/>
              <a:t>., 1998; </a:t>
            </a:r>
            <a:r>
              <a:rPr lang="en-US" sz="2000" dirty="0" err="1"/>
              <a:t>Geers</a:t>
            </a:r>
            <a:r>
              <a:rPr lang="en-US" sz="2000" dirty="0"/>
              <a:t> and </a:t>
            </a:r>
            <a:r>
              <a:rPr lang="en-US" sz="2000" dirty="0" err="1"/>
              <a:t>Sedey</a:t>
            </a:r>
            <a:r>
              <a:rPr lang="en-US" sz="2000" dirty="0"/>
              <a:t>, 2011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5116718" cy="2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8418" y="628638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Kral</a:t>
            </a:r>
            <a:r>
              <a:rPr lang="en-US" dirty="0" smtClean="0"/>
              <a:t>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8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and sensitive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Types of sensitive periods (</a:t>
            </a:r>
            <a:r>
              <a:rPr lang="en-US" dirty="0" err="1" smtClean="0"/>
              <a:t>Kral</a:t>
            </a:r>
            <a:r>
              <a:rPr lang="en-US" dirty="0" smtClean="0"/>
              <a:t>, 2013)</a:t>
            </a:r>
            <a:endParaRPr lang="en-US" dirty="0"/>
          </a:p>
          <a:p>
            <a:pPr lvl="1"/>
            <a:r>
              <a:rPr lang="en-US" dirty="0" smtClean="0"/>
              <a:t>Development: experience </a:t>
            </a:r>
            <a:r>
              <a:rPr lang="en-US" dirty="0"/>
              <a:t>is required for the </a:t>
            </a:r>
            <a:r>
              <a:rPr lang="en-US" dirty="0" smtClean="0"/>
              <a:t>development of </a:t>
            </a:r>
            <a:r>
              <a:rPr lang="en-US" dirty="0"/>
              <a:t>a particular skill </a:t>
            </a:r>
            <a:r>
              <a:rPr lang="en-US" dirty="0" smtClean="0"/>
              <a:t>within a period</a:t>
            </a:r>
          </a:p>
          <a:p>
            <a:pPr lvl="1"/>
            <a:r>
              <a:rPr lang="en-US" dirty="0" smtClean="0"/>
              <a:t>Damage: the human system </a:t>
            </a:r>
            <a:r>
              <a:rPr lang="en-US" dirty="0"/>
              <a:t>is vulnerable by </a:t>
            </a:r>
            <a:r>
              <a:rPr lang="en-US" dirty="0" smtClean="0"/>
              <a:t>manipulation of </a:t>
            </a:r>
            <a:r>
              <a:rPr lang="en-US" dirty="0"/>
              <a:t>experience like monocular deprivation </a:t>
            </a:r>
            <a:endParaRPr lang="en-US" dirty="0" smtClean="0"/>
          </a:p>
          <a:p>
            <a:pPr lvl="1"/>
            <a:r>
              <a:rPr lang="en-US" dirty="0" smtClean="0"/>
              <a:t>Recovery: therapy (compensation </a:t>
            </a:r>
            <a:r>
              <a:rPr lang="en-US" dirty="0"/>
              <a:t>of a deficit) </a:t>
            </a:r>
            <a:r>
              <a:rPr lang="en-US" dirty="0" smtClean="0"/>
              <a:t>is only </a:t>
            </a:r>
            <a:r>
              <a:rPr lang="en-US" dirty="0"/>
              <a:t>partially possible after some age has been missed</a:t>
            </a:r>
          </a:p>
          <a:p>
            <a:endParaRPr lang="en-US" dirty="0"/>
          </a:p>
          <a:p>
            <a:r>
              <a:rPr lang="en-US" dirty="0" smtClean="0"/>
              <a:t>Interlanguage </a:t>
            </a:r>
            <a:r>
              <a:rPr lang="en-US" dirty="0"/>
              <a:t>fossilization (e.g., </a:t>
            </a:r>
            <a:r>
              <a:rPr lang="en-US" dirty="0" err="1" smtClean="0"/>
              <a:t>Selinker</a:t>
            </a:r>
            <a:r>
              <a:rPr lang="en-US" dirty="0" smtClean="0"/>
              <a:t>, 1972; Han, 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1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zh-TW" sz="3600" dirty="0" smtClean="0"/>
              <a:t>The discrimination of native and non-native phoneme contrast </a:t>
            </a:r>
            <a:r>
              <a:rPr lang="en-GB" altLang="zh-TW" sz="3600" dirty="0" smtClean="0"/>
              <a:t/>
            </a:r>
            <a:br>
              <a:rPr lang="en-GB" altLang="zh-TW" sz="3600" dirty="0" smtClean="0"/>
            </a:br>
            <a:endParaRPr lang="en-US" altLang="zh-TW" sz="3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5467" y="4438650"/>
            <a:ext cx="3138487" cy="57308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zh-TW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altLang="zh-TW" sz="2000" dirty="0" err="1" smtClean="0">
                <a:latin typeface="Arial" pitchFamily="34" charset="0"/>
                <a:cs typeface="Arial" pitchFamily="34" charset="0"/>
              </a:rPr>
              <a:t>Werker</a:t>
            </a:r>
            <a:r>
              <a:rPr lang="en-GB" altLang="zh-TW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zh-TW" sz="2000" dirty="0" smtClean="0">
                <a:latin typeface="Arial" pitchFamily="34" charset="0"/>
                <a:cs typeface="Arial" pitchFamily="34" charset="0"/>
              </a:rPr>
              <a:t>&amp; Tees, </a:t>
            </a:r>
            <a:r>
              <a:rPr lang="en-GB" altLang="zh-TW" sz="2000" dirty="0" smtClean="0">
                <a:latin typeface="Arial" pitchFamily="34" charset="0"/>
                <a:cs typeface="Arial" pitchFamily="34" charset="0"/>
              </a:rPr>
              <a:t>1984)</a:t>
            </a:r>
            <a:endParaRPr lang="en-US" altLang="zh-TW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4" name="19136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913AF4F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1656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E42D67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E42DD99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25097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66031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5076825" y="5847478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GB" altLang="zh-TW" dirty="0" smtClean="0">
                <a:ea typeface="新細明體" pitchFamily="18" charset="-120"/>
                <a:cs typeface="Arial" pitchFamily="34" charset="0"/>
              </a:rPr>
              <a:t>B</a:t>
            </a:r>
            <a:r>
              <a:rPr kumimoji="1" lang="en-GB" altLang="zh-TW" dirty="0" smtClean="0">
                <a:ea typeface="新細明體" pitchFamily="18" charset="-120"/>
                <a:cs typeface="Arial" pitchFamily="34" charset="0"/>
              </a:rPr>
              <a:t>ranch</a:t>
            </a:r>
            <a:endParaRPr kumimoji="1" lang="en-US" altLang="zh-TW" dirty="0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1501140" y="5847478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en-GB" altLang="zh-TW" dirty="0" smtClean="0">
                <a:ea typeface="新細明體" pitchFamily="18" charset="-120"/>
                <a:cs typeface="Arial" pitchFamily="34" charset="0"/>
              </a:rPr>
              <a:t>Lentil</a:t>
            </a:r>
            <a:endParaRPr kumimoji="1" lang="en-US" altLang="zh-TW" dirty="0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537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BA3B881-96CA-4F7E-A391-057743694D95}" type="slidenum">
              <a:rPr kumimoji="1" lang="zh-TW" altLang="en-US">
                <a:solidFill>
                  <a:srgbClr val="898989"/>
                </a:solidFill>
                <a:ea typeface="新細明體" pitchFamily="18" charset="-120"/>
                <a:cs typeface="Arial" pitchFamily="34" charset="0"/>
              </a:rPr>
              <a:pPr eaLnBrk="1" hangingPunct="1"/>
              <a:t>4</a:t>
            </a:fld>
            <a:endParaRPr kumimoji="1" lang="zh-TW" altLang="en-US">
              <a:solidFill>
                <a:srgbClr val="898989"/>
              </a:solidFill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" fill="hold"/>
                                        <p:tgtEl>
                                          <p:spTgt spid="71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6" fill="hold"/>
                                        <p:tgtEl>
                                          <p:spTgt spid="71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 with genes and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development begins at the point of conception (or even earlier)</a:t>
            </a:r>
          </a:p>
          <a:p>
            <a:endParaRPr lang="en-US" dirty="0"/>
          </a:p>
          <a:p>
            <a:r>
              <a:rPr lang="en-US" dirty="0" smtClean="0"/>
              <a:t>We race with the biological clock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9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Premature infants </a:t>
            </a:r>
            <a:r>
              <a:rPr lang="en-US" dirty="0" smtClean="0"/>
              <a:t>respond </a:t>
            </a:r>
            <a:r>
              <a:rPr lang="en-US" dirty="0"/>
              <a:t>to vowels (</a:t>
            </a:r>
            <a:r>
              <a:rPr lang="en-US" dirty="0" err="1"/>
              <a:t>Cheour-Luhtanen</a:t>
            </a:r>
            <a:r>
              <a:rPr lang="en-US" dirty="0"/>
              <a:t> et al., 1996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73439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1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womb is a </a:t>
            </a:r>
            <a:r>
              <a:rPr lang="en-US" dirty="0" smtClean="0"/>
              <a:t>high-frequency filter</a:t>
            </a:r>
            <a:r>
              <a:rPr lang="en-US" dirty="0"/>
              <a:t>, many phonemes are strongly degraded in </a:t>
            </a:r>
            <a:r>
              <a:rPr lang="en-US" dirty="0" smtClean="0"/>
              <a:t>utero (</a:t>
            </a:r>
            <a:r>
              <a:rPr lang="en-US" dirty="0" err="1"/>
              <a:t>Pen˜a</a:t>
            </a:r>
            <a:r>
              <a:rPr lang="en-US" dirty="0" smtClean="0"/>
              <a:t>,</a:t>
            </a:r>
            <a:r>
              <a:rPr lang="zh-TW" altLang="en-US" dirty="0" smtClean="0"/>
              <a:t> </a:t>
            </a:r>
            <a:r>
              <a:rPr lang="en-US" dirty="0" err="1" smtClean="0"/>
              <a:t>Werker</a:t>
            </a:r>
            <a:r>
              <a:rPr lang="en-US" dirty="0" smtClean="0"/>
              <a:t>,</a:t>
            </a:r>
            <a:r>
              <a:rPr lang="zh-TW" altLang="en-US" dirty="0" smtClean="0"/>
              <a:t> </a:t>
            </a:r>
            <a:r>
              <a:rPr lang="en-US" dirty="0" err="1" smtClean="0"/>
              <a:t>Dehaene-</a:t>
            </a:r>
            <a:r>
              <a:rPr lang="en-US" altLang="zh-TW" dirty="0" err="1" smtClean="0"/>
              <a:t>L</a:t>
            </a:r>
            <a:r>
              <a:rPr lang="en-US" dirty="0" err="1" smtClean="0"/>
              <a:t>ambertz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2012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believe?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229600" cy="21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599"/>
            <a:ext cx="8001000" cy="21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3657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Versus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Attentional bias</a:t>
            </a:r>
            <a:endParaRPr lang="zh-TW" altLang="en-US" dirty="0" smtClean="0"/>
          </a:p>
        </p:txBody>
      </p:sp>
      <p:pic>
        <p:nvPicPr>
          <p:cNvPr id="55300" name="Picture 6" descr="san70215_04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7957"/>
            <a:ext cx="3986213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an70215_18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3681"/>
            <a:ext cx="3844458" cy="319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48768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 smtClean="0"/>
              <a:t>We pay too much attention to the </a:t>
            </a:r>
            <a:r>
              <a:rPr lang="en-US" altLang="zh-TW" dirty="0" smtClean="0"/>
              <a:t>downward-sloping and ignore 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upward-sloping curve in  </a:t>
            </a:r>
            <a:r>
              <a:rPr lang="en-US" altLang="zh-TW" dirty="0" smtClean="0"/>
              <a:t>longitudinal studies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916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442</Words>
  <Application>Microsoft Office PowerPoint</Application>
  <PresentationFormat>On-screen Show (4:3)</PresentationFormat>
  <Paragraphs>59</Paragraphs>
  <Slides>19</Slides>
  <Notes>12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Bitmap Image</vt:lpstr>
      <vt:lpstr>Dr Simpson Wong Department of Psychological Studies Hong Kong Institute of Education</vt:lpstr>
      <vt:lpstr>A critical period for the therapy of human prelingual deafness exists </vt:lpstr>
      <vt:lpstr>Critical and sensitive periods</vt:lpstr>
      <vt:lpstr>The discrimination of native and non-native phoneme contrast  </vt:lpstr>
      <vt:lpstr>Racing with genes and biology</vt:lpstr>
      <vt:lpstr>Premature infants respond to vowels (Cheour-Luhtanen et al., 1996)</vt:lpstr>
      <vt:lpstr>PowerPoint Presentation</vt:lpstr>
      <vt:lpstr>Who to believe?</vt:lpstr>
      <vt:lpstr>Attentional bias</vt:lpstr>
      <vt:lpstr>Brain Growth and Cognitive Development</vt:lpstr>
      <vt:lpstr>Marketers present misleading scientific evidences</vt:lpstr>
      <vt:lpstr>PowerPoint Presentation</vt:lpstr>
      <vt:lpstr>Classical experiment on Mozart effect (Rauscher, Shaw, &amp; Ky, 1993)</vt:lpstr>
      <vt:lpstr>PowerPoint Presentation</vt:lpstr>
      <vt:lpstr>Mozart effect</vt:lpstr>
      <vt:lpstr>PowerPoint Presentation</vt:lpstr>
      <vt:lpstr>PowerPoint Presentation</vt:lpstr>
      <vt:lpstr>PowerPoint Presentation</vt:lpstr>
      <vt:lpstr>Early diagnosis of disorders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</dc:creator>
  <cp:lastModifiedBy>Simpson</cp:lastModifiedBy>
  <cp:revision>15</cp:revision>
  <dcterms:created xsi:type="dcterms:W3CDTF">2014-10-02T14:00:11Z</dcterms:created>
  <dcterms:modified xsi:type="dcterms:W3CDTF">2014-10-03T05:43:41Z</dcterms:modified>
</cp:coreProperties>
</file>