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346" r:id="rId2"/>
    <p:sldId id="347" r:id="rId3"/>
    <p:sldId id="348" r:id="rId4"/>
    <p:sldId id="349" r:id="rId5"/>
    <p:sldId id="350" r:id="rId6"/>
    <p:sldId id="351" r:id="rId7"/>
    <p:sldId id="352" r:id="rId8"/>
    <p:sldId id="353" r:id="rId9"/>
    <p:sldId id="354" r:id="rId10"/>
    <p:sldId id="355" r:id="rId11"/>
    <p:sldId id="356" r:id="rId12"/>
    <p:sldId id="357" r:id="rId13"/>
    <p:sldId id="359" r:id="rId14"/>
    <p:sldId id="358" r:id="rId15"/>
    <p:sldId id="360" r:id="rId16"/>
    <p:sldId id="361" r:id="rId17"/>
    <p:sldId id="362" r:id="rId18"/>
    <p:sldId id="363" r:id="rId19"/>
    <p:sldId id="364" r:id="rId20"/>
    <p:sldId id="369" r:id="rId21"/>
    <p:sldId id="365" r:id="rId22"/>
    <p:sldId id="366" r:id="rId23"/>
    <p:sldId id="367" r:id="rId24"/>
    <p:sldId id="368" r:id="rId25"/>
    <p:sldId id="370" r:id="rId26"/>
    <p:sldId id="34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1">
          <p15:clr>
            <a:srgbClr val="A4A3A4"/>
          </p15:clr>
        </p15:guide>
        <p15:guide id="2" pos="286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sa Perälä"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2E5A3"/>
    <a:srgbClr val="954E8A"/>
    <a:srgbClr val="6B518E"/>
    <a:srgbClr val="000000"/>
    <a:srgbClr val="5EAD34"/>
    <a:srgbClr val="349EAB"/>
    <a:srgbClr val="4FB19C"/>
    <a:srgbClr val="26F3CF"/>
    <a:srgbClr val="E5FC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5" autoAdjust="0"/>
    <p:restoredTop sz="96140" autoAdjust="0"/>
  </p:normalViewPr>
  <p:slideViewPr>
    <p:cSldViewPr snapToGrid="0" snapToObjects="1" showGuides="1">
      <p:cViewPr varScale="1">
        <p:scale>
          <a:sx n="70" d="100"/>
          <a:sy n="70" d="100"/>
        </p:scale>
        <p:origin x="1325" y="38"/>
      </p:cViewPr>
      <p:guideLst>
        <p:guide orient="horz" pos="2151"/>
        <p:guide pos="2864"/>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0D45D0-283F-B145-B723-2920CB36CDF2}" type="datetimeFigureOut">
              <a:rPr lang="en-US" smtClean="0"/>
              <a:t>10/3/2014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E4B47F-B699-CF48-B078-11D7A9CA7970}" type="slidenum">
              <a:rPr lang="en-US" smtClean="0"/>
              <a:t>‹#›</a:t>
            </a:fld>
            <a:endParaRPr lang="en-US" dirty="0"/>
          </a:p>
        </p:txBody>
      </p:sp>
    </p:spTree>
    <p:extLst>
      <p:ext uri="{BB962C8B-B14F-4D97-AF65-F5344CB8AC3E}">
        <p14:creationId xmlns:p14="http://schemas.microsoft.com/office/powerpoint/2010/main" val="7551942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100EE-752C-A348-993B-A303BFC38C00}" type="datetimeFigureOut">
              <a:rPr lang="en-US" smtClean="0"/>
              <a:t>10/3/2014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63F7A-94F8-6F4A-B609-18D915108232}" type="slidenum">
              <a:rPr lang="en-US" smtClean="0"/>
              <a:t>‹#›</a:t>
            </a:fld>
            <a:endParaRPr lang="en-US" dirty="0"/>
          </a:p>
        </p:txBody>
      </p:sp>
    </p:spTree>
    <p:extLst>
      <p:ext uri="{BB962C8B-B14F-4D97-AF65-F5344CB8AC3E}">
        <p14:creationId xmlns:p14="http://schemas.microsoft.com/office/powerpoint/2010/main" val="22035803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fi-FI"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a:p>
        </p:txBody>
      </p:sp>
      <p:sp>
        <p:nvSpPr>
          <p:cNvPr id="7"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8"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9"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27143830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Rectangle 6"/>
          <p:cNvSpPr/>
          <p:nvPr userDrawn="1"/>
        </p:nvSpPr>
        <p:spPr>
          <a:xfrm>
            <a:off x="0" y="0"/>
            <a:ext cx="9144000" cy="6858001"/>
          </a:xfrm>
          <a:prstGeom prst="rect">
            <a:avLst/>
          </a:prstGeom>
          <a:solidFill>
            <a:srgbClr val="5EAD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EAD34"/>
              </a:solidFill>
            </a:endParaRPr>
          </a:p>
        </p:txBody>
      </p:sp>
      <p:sp>
        <p:nvSpPr>
          <p:cNvPr id="6" name="Title 1"/>
          <p:cNvSpPr>
            <a:spLocks noGrp="1"/>
          </p:cNvSpPr>
          <p:nvPr>
            <p:ph type="title" hasCustomPrompt="1"/>
          </p:nvPr>
        </p:nvSpPr>
        <p:spPr>
          <a:xfrm>
            <a:off x="457200" y="2282393"/>
            <a:ext cx="8229600" cy="1039091"/>
          </a:xfrm>
        </p:spPr>
        <p:txBody>
          <a:bodyPr>
            <a:normAutofit/>
          </a:bodyPr>
          <a:lstStyle>
            <a:lvl1pPr algn="ctr">
              <a:defRPr sz="3600">
                <a:solidFill>
                  <a:schemeClr val="bg1"/>
                </a:solidFill>
              </a:defRPr>
            </a:lvl1pPr>
          </a:lstStyle>
          <a:p>
            <a:r>
              <a:rPr lang="fi-FI" dirty="0" smtClean="0"/>
              <a:t>CLICK TO EDIT MASTER TITLE STYLE</a:t>
            </a:r>
            <a:endParaRPr lang="en-US" dirty="0"/>
          </a:p>
        </p:txBody>
      </p:sp>
    </p:spTree>
    <p:extLst>
      <p:ext uri="{BB962C8B-B14F-4D97-AF65-F5344CB8AC3E}">
        <p14:creationId xmlns:p14="http://schemas.microsoft.com/office/powerpoint/2010/main" val="22569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Rectangle 6"/>
          <p:cNvSpPr/>
          <p:nvPr userDrawn="1"/>
        </p:nvSpPr>
        <p:spPr>
          <a:xfrm>
            <a:off x="0" y="0"/>
            <a:ext cx="9144000" cy="6858001"/>
          </a:xfrm>
          <a:prstGeom prst="rect">
            <a:avLst/>
          </a:prstGeom>
          <a:solidFill>
            <a:srgbClr val="4FB19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title" hasCustomPrompt="1"/>
          </p:nvPr>
        </p:nvSpPr>
        <p:spPr>
          <a:xfrm>
            <a:off x="457200" y="2282393"/>
            <a:ext cx="8229600" cy="1039091"/>
          </a:xfrm>
        </p:spPr>
        <p:txBody>
          <a:bodyPr>
            <a:normAutofit/>
          </a:bodyPr>
          <a:lstStyle>
            <a:lvl1pPr algn="ctr">
              <a:defRPr sz="3600">
                <a:solidFill>
                  <a:schemeClr val="bg1"/>
                </a:solidFill>
              </a:defRPr>
            </a:lvl1pPr>
          </a:lstStyle>
          <a:p>
            <a:r>
              <a:rPr lang="fi-FI" dirty="0" smtClean="0"/>
              <a:t>CLICK TO EDIT MASTER TITLE STYLE</a:t>
            </a:r>
            <a:endParaRPr lang="en-US" dirty="0"/>
          </a:p>
        </p:txBody>
      </p:sp>
    </p:spTree>
    <p:extLst>
      <p:ext uri="{BB962C8B-B14F-4D97-AF65-F5344CB8AC3E}">
        <p14:creationId xmlns:p14="http://schemas.microsoft.com/office/powerpoint/2010/main" val="2115404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Rectangle 6"/>
          <p:cNvSpPr/>
          <p:nvPr userDrawn="1"/>
        </p:nvSpPr>
        <p:spPr>
          <a:xfrm>
            <a:off x="0" y="0"/>
            <a:ext cx="9144000" cy="685800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title" hasCustomPrompt="1"/>
          </p:nvPr>
        </p:nvSpPr>
        <p:spPr>
          <a:xfrm>
            <a:off x="457200" y="2282393"/>
            <a:ext cx="8229600" cy="1039091"/>
          </a:xfrm>
        </p:spPr>
        <p:txBody>
          <a:bodyPr>
            <a:normAutofit/>
          </a:bodyPr>
          <a:lstStyle>
            <a:lvl1pPr algn="ctr">
              <a:defRPr sz="3600">
                <a:solidFill>
                  <a:schemeClr val="bg1"/>
                </a:solidFill>
              </a:defRPr>
            </a:lvl1pPr>
          </a:lstStyle>
          <a:p>
            <a:r>
              <a:rPr lang="fi-FI" dirty="0" smtClean="0"/>
              <a:t>CLICK TO EDIT MASTER TITLE STYLE</a:t>
            </a:r>
            <a:endParaRPr lang="en-US" dirty="0"/>
          </a:p>
        </p:txBody>
      </p:sp>
    </p:spTree>
    <p:extLst>
      <p:ext uri="{BB962C8B-B14F-4D97-AF65-F5344CB8AC3E}">
        <p14:creationId xmlns:p14="http://schemas.microsoft.com/office/powerpoint/2010/main" val="577244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fi-FI"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457200" y="6356350"/>
            <a:ext cx="1100667" cy="365125"/>
          </a:xfrm>
          <a:prstGeom prst="rect">
            <a:avLst/>
          </a:prstGeom>
        </p:spPr>
        <p:txBody>
          <a:bodyPr/>
          <a:lstStyle/>
          <a:p>
            <a:fld id="{23029D2F-C904-C341-B4A0-7D253256B077}" type="datetime1">
              <a:rPr lang="en-US" smtClean="0"/>
              <a:t>10/3/2014</a:t>
            </a:fld>
            <a:endParaRPr lang="en-US" dirty="0"/>
          </a:p>
        </p:txBody>
      </p:sp>
      <p:sp>
        <p:nvSpPr>
          <p:cNvPr id="6" name="Footer Placeholder 5"/>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7" name="Slide Number Placeholder 6"/>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Tree>
    <p:extLst>
      <p:ext uri="{BB962C8B-B14F-4D97-AF65-F5344CB8AC3E}">
        <p14:creationId xmlns:p14="http://schemas.microsoft.com/office/powerpoint/2010/main" val="3970853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Click to edit Master text styles</a:t>
            </a:r>
          </a:p>
        </p:txBody>
      </p:sp>
      <p:sp>
        <p:nvSpPr>
          <p:cNvPr id="5" name="Date Placeholder 4"/>
          <p:cNvSpPr>
            <a:spLocks noGrp="1"/>
          </p:cNvSpPr>
          <p:nvPr>
            <p:ph type="dt" sz="half" idx="10"/>
          </p:nvPr>
        </p:nvSpPr>
        <p:spPr>
          <a:xfrm>
            <a:off x="457200" y="6356350"/>
            <a:ext cx="1100667" cy="365125"/>
          </a:xfrm>
          <a:prstGeom prst="rect">
            <a:avLst/>
          </a:prstGeom>
        </p:spPr>
        <p:txBody>
          <a:bodyPr/>
          <a:lstStyle/>
          <a:p>
            <a:fld id="{CD0E644D-CCDF-5446-A1B5-BC36103D70F0}" type="datetime1">
              <a:rPr lang="en-US" smtClean="0"/>
              <a:t>10/3/2014</a:t>
            </a:fld>
            <a:endParaRPr lang="en-US" dirty="0"/>
          </a:p>
        </p:txBody>
      </p:sp>
      <p:sp>
        <p:nvSpPr>
          <p:cNvPr id="6" name="Footer Placeholder 5"/>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7" name="Slide Number Placeholder 6"/>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Tree>
    <p:extLst>
      <p:ext uri="{BB962C8B-B14F-4D97-AF65-F5344CB8AC3E}">
        <p14:creationId xmlns:p14="http://schemas.microsoft.com/office/powerpoint/2010/main" val="72127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a:xfrm>
            <a:off x="457200" y="6356350"/>
            <a:ext cx="1100667" cy="365125"/>
          </a:xfrm>
          <a:prstGeom prst="rect">
            <a:avLst/>
          </a:prstGeom>
        </p:spPr>
        <p:txBody>
          <a:bodyPr/>
          <a:lstStyle/>
          <a:p>
            <a:fld id="{3AACD2BB-3BAD-9540-AAF2-04ECADD8908F}" type="datetime1">
              <a:rPr lang="en-US" smtClean="0"/>
              <a:t>10/3/2014</a:t>
            </a:fld>
            <a:endParaRPr lang="en-US" dirty="0"/>
          </a:p>
        </p:txBody>
      </p:sp>
      <p:sp>
        <p:nvSpPr>
          <p:cNvPr id="5" name="Footer Placeholder 4"/>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6" name="Slide Number Placeholder 5"/>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Tree>
    <p:extLst>
      <p:ext uri="{BB962C8B-B14F-4D97-AF65-F5344CB8AC3E}">
        <p14:creationId xmlns:p14="http://schemas.microsoft.com/office/powerpoint/2010/main" val="12576992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Date Placeholder 3"/>
          <p:cNvSpPr>
            <a:spLocks noGrp="1"/>
          </p:cNvSpPr>
          <p:nvPr>
            <p:ph type="dt" sz="half" idx="10"/>
          </p:nvPr>
        </p:nvSpPr>
        <p:spPr>
          <a:xfrm>
            <a:off x="457200" y="6356350"/>
            <a:ext cx="1100667" cy="365125"/>
          </a:xfrm>
          <a:prstGeom prst="rect">
            <a:avLst/>
          </a:prstGeom>
        </p:spPr>
        <p:txBody>
          <a:bodyPr/>
          <a:lstStyle/>
          <a:p>
            <a:fld id="{C03B2D87-DE8A-494C-8867-712190E078E6}" type="datetime1">
              <a:rPr lang="en-US" smtClean="0"/>
              <a:t>10/3/2014</a:t>
            </a:fld>
            <a:endParaRPr lang="en-US" dirty="0"/>
          </a:p>
        </p:txBody>
      </p:sp>
      <p:sp>
        <p:nvSpPr>
          <p:cNvPr id="5" name="Footer Placeholder 4"/>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6" name="Slide Number Placeholder 5"/>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Tree>
    <p:extLst>
      <p:ext uri="{BB962C8B-B14F-4D97-AF65-F5344CB8AC3E}">
        <p14:creationId xmlns:p14="http://schemas.microsoft.com/office/powerpoint/2010/main" val="105356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smtClean="0"/>
              <a:t>CLICK TO EDIT MASTER TITLE STYLE</a:t>
            </a:r>
            <a:endParaRPr lang="en-US" dirty="0"/>
          </a:p>
        </p:txBody>
      </p:sp>
      <p:sp>
        <p:nvSpPr>
          <p:cNvPr id="3" name="Content Placeholder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7"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8"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9"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2139230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Click to edit Master text styles</a:t>
            </a:r>
          </a:p>
        </p:txBody>
      </p:sp>
      <p:sp>
        <p:nvSpPr>
          <p:cNvPr id="7"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8"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9"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198778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cxnSp>
        <p:nvCxnSpPr>
          <p:cNvPr id="8" name="Straight Connector 7"/>
          <p:cNvCxnSpPr/>
          <p:nvPr userDrawn="1"/>
        </p:nvCxnSpPr>
        <p:spPr>
          <a:xfrm>
            <a:off x="457200" y="1417638"/>
            <a:ext cx="8229601" cy="0"/>
          </a:xfrm>
          <a:prstGeom prst="line">
            <a:avLst/>
          </a:prstGeom>
          <a:ln w="12700" cmpd="sng"/>
        </p:spPr>
        <p:style>
          <a:lnRef idx="2">
            <a:schemeClr val="accent1"/>
          </a:lnRef>
          <a:fillRef idx="0">
            <a:schemeClr val="accent1"/>
          </a:fillRef>
          <a:effectRef idx="1">
            <a:schemeClr val="accent1"/>
          </a:effectRef>
          <a:fontRef idx="minor">
            <a:schemeClr val="tx1"/>
          </a:fontRef>
        </p:style>
      </p:cxnSp>
      <p:sp>
        <p:nvSpPr>
          <p:cNvPr id="9"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10"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11"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1229455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a:p>
        </p:txBody>
      </p:sp>
      <p:cxnSp>
        <p:nvCxnSpPr>
          <p:cNvPr id="10" name="Straight Connector 9"/>
          <p:cNvCxnSpPr/>
          <p:nvPr userDrawn="1"/>
        </p:nvCxnSpPr>
        <p:spPr>
          <a:xfrm>
            <a:off x="457200" y="1417638"/>
            <a:ext cx="8229601" cy="0"/>
          </a:xfrm>
          <a:prstGeom prst="line">
            <a:avLst/>
          </a:prstGeom>
          <a:ln w="12700" cmpd="sng"/>
        </p:spPr>
        <p:style>
          <a:lnRef idx="2">
            <a:schemeClr val="accent1"/>
          </a:lnRef>
          <a:fillRef idx="0">
            <a:schemeClr val="accent1"/>
          </a:fillRef>
          <a:effectRef idx="1">
            <a:schemeClr val="accent1"/>
          </a:effectRef>
          <a:fontRef idx="minor">
            <a:schemeClr val="tx1"/>
          </a:fontRef>
        </p:style>
      </p:cxnSp>
      <p:sp>
        <p:nvSpPr>
          <p:cNvPr id="11"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12"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13"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2157452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smtClean="0"/>
              <a:t>CLICK TO EDIT MASTER TITLE STYLE</a:t>
            </a:r>
            <a:endParaRPr lang="en-US" dirty="0"/>
          </a:p>
        </p:txBody>
      </p:sp>
      <p:sp>
        <p:nvSpPr>
          <p:cNvPr id="6" name="Date Placeholder 3"/>
          <p:cNvSpPr txBox="1">
            <a:spLocks/>
          </p:cNvSpPr>
          <p:nvPr userDrawn="1"/>
        </p:nvSpPr>
        <p:spPr>
          <a:xfrm>
            <a:off x="444500" y="6381750"/>
            <a:ext cx="1100667" cy="365125"/>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93A48-4738-5F4C-A0B4-E4D13D71437D}" type="datetime1">
              <a:rPr lang="en-US" smtClean="0"/>
              <a:pPr/>
              <a:t>10/3/2014</a:t>
            </a:fld>
            <a:endParaRPr lang="en-US" dirty="0"/>
          </a:p>
        </p:txBody>
      </p:sp>
      <p:sp>
        <p:nvSpPr>
          <p:cNvPr id="7" name="Footer Placeholder 4"/>
          <p:cNvSpPr txBox="1">
            <a:spLocks/>
          </p:cNvSpPr>
          <p:nvPr userDrawn="1"/>
        </p:nvSpPr>
        <p:spPr>
          <a:xfrm>
            <a:off x="1545168" y="6381750"/>
            <a:ext cx="4809058" cy="365125"/>
          </a:xfrm>
          <a:prstGeom prst="rect">
            <a:avLst/>
          </a:prstGeom>
        </p:spPr>
        <p:txBody>
          <a:bodyPr vert="horz" lIns="91440" tIns="45720" rIns="91440" bIns="45720" rtlCol="0" anchor="ctr"/>
          <a:lstStyle>
            <a:defPPr>
              <a:defRPr lang="en-US"/>
            </a:defPPr>
            <a:lvl1pPr marL="0" algn="ct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 TribaLearning 2014</a:t>
            </a:r>
            <a:endParaRPr lang="en-US" dirty="0"/>
          </a:p>
        </p:txBody>
      </p:sp>
      <p:sp>
        <p:nvSpPr>
          <p:cNvPr id="8" name="Slide Number Placeholder 5"/>
          <p:cNvSpPr txBox="1">
            <a:spLocks/>
          </p:cNvSpPr>
          <p:nvPr userDrawn="1"/>
        </p:nvSpPr>
        <p:spPr>
          <a:xfrm>
            <a:off x="6862226" y="6381750"/>
            <a:ext cx="763896" cy="365125"/>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latin typeface="Helvetica Neue"/>
                <a:ea typeface="+mn-ea"/>
                <a:cs typeface="Helvetica Neu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CB97B55-F297-3440-90E3-A3FAF6C50F80}" type="slidenum">
              <a:rPr lang="en-US" smtClean="0"/>
              <a:pPr/>
              <a:t>‹#›</a:t>
            </a:fld>
            <a:endParaRPr lang="en-US" dirty="0"/>
          </a:p>
        </p:txBody>
      </p:sp>
    </p:spTree>
    <p:extLst>
      <p:ext uri="{BB962C8B-B14F-4D97-AF65-F5344CB8AC3E}">
        <p14:creationId xmlns:p14="http://schemas.microsoft.com/office/powerpoint/2010/main" val="29678561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1100667" cy="365125"/>
          </a:xfrm>
          <a:prstGeom prst="rect">
            <a:avLst/>
          </a:prstGeom>
        </p:spPr>
        <p:txBody>
          <a:bodyPr/>
          <a:lstStyle/>
          <a:p>
            <a:fld id="{5204D55A-C017-2845-9286-F8E37025BFD3}" type="datetime1">
              <a:rPr lang="en-US" smtClean="0"/>
              <a:t>10/3/2014</a:t>
            </a:fld>
            <a:endParaRPr lang="en-US" dirty="0"/>
          </a:p>
        </p:txBody>
      </p:sp>
      <p:sp>
        <p:nvSpPr>
          <p:cNvPr id="3" name="Footer Placeholder 2"/>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4" name="Slide Number Placeholder 3"/>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
        <p:nvSpPr>
          <p:cNvPr id="6" name="Rectangle 5"/>
          <p:cNvSpPr/>
          <p:nvPr userDrawn="1"/>
        </p:nvSpPr>
        <p:spPr>
          <a:xfrm>
            <a:off x="0" y="5672667"/>
            <a:ext cx="9144000" cy="11853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TRIBA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1" y="643467"/>
            <a:ext cx="5826080" cy="5029200"/>
          </a:xfrm>
          <a:prstGeom prst="rect">
            <a:avLst/>
          </a:prstGeom>
        </p:spPr>
      </p:pic>
    </p:spTree>
    <p:extLst>
      <p:ext uri="{BB962C8B-B14F-4D97-AF65-F5344CB8AC3E}">
        <p14:creationId xmlns:p14="http://schemas.microsoft.com/office/powerpoint/2010/main" val="40096554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1100667" cy="365125"/>
          </a:xfrm>
          <a:prstGeom prst="rect">
            <a:avLst/>
          </a:prstGeom>
        </p:spPr>
        <p:txBody>
          <a:bodyPr/>
          <a:lstStyle/>
          <a:p>
            <a:fld id="{5204D55A-C017-2845-9286-F8E37025BFD3}" type="datetime1">
              <a:rPr lang="en-US" smtClean="0"/>
              <a:t>10/3/2014</a:t>
            </a:fld>
            <a:endParaRPr lang="en-US" dirty="0"/>
          </a:p>
        </p:txBody>
      </p:sp>
      <p:sp>
        <p:nvSpPr>
          <p:cNvPr id="3" name="Footer Placeholder 2"/>
          <p:cNvSpPr>
            <a:spLocks noGrp="1"/>
          </p:cNvSpPr>
          <p:nvPr>
            <p:ph type="ftr" sz="quarter" idx="11"/>
          </p:nvPr>
        </p:nvSpPr>
        <p:spPr>
          <a:xfrm>
            <a:off x="1557868" y="6356350"/>
            <a:ext cx="4809058" cy="365125"/>
          </a:xfrm>
          <a:prstGeom prst="rect">
            <a:avLst/>
          </a:prstGeom>
        </p:spPr>
        <p:txBody>
          <a:bodyPr/>
          <a:lstStyle/>
          <a:p>
            <a:r>
              <a:rPr lang="en-US" dirty="0" smtClean="0"/>
              <a:t>© TribaLearning 2014</a:t>
            </a:r>
            <a:endParaRPr lang="en-US" dirty="0"/>
          </a:p>
        </p:txBody>
      </p:sp>
      <p:sp>
        <p:nvSpPr>
          <p:cNvPr id="4" name="Slide Number Placeholder 3"/>
          <p:cNvSpPr>
            <a:spLocks noGrp="1"/>
          </p:cNvSpPr>
          <p:nvPr>
            <p:ph type="sldNum" sz="quarter" idx="12"/>
          </p:nvPr>
        </p:nvSpPr>
        <p:spPr>
          <a:xfrm>
            <a:off x="6874926" y="6356350"/>
            <a:ext cx="763896" cy="365125"/>
          </a:xfrm>
          <a:prstGeom prst="rect">
            <a:avLst/>
          </a:prstGeom>
        </p:spPr>
        <p:txBody>
          <a:bodyPr/>
          <a:lstStyle/>
          <a:p>
            <a:fld id="{9CB97B55-F297-3440-90E3-A3FAF6C50F80}" type="slidenum">
              <a:rPr lang="en-US" smtClean="0"/>
              <a:t>‹#›</a:t>
            </a:fld>
            <a:endParaRPr lang="en-US" dirty="0"/>
          </a:p>
        </p:txBody>
      </p:sp>
      <p:sp>
        <p:nvSpPr>
          <p:cNvPr id="6" name="Rectangle 5"/>
          <p:cNvSpPr/>
          <p:nvPr userDrawn="1"/>
        </p:nvSpPr>
        <p:spPr>
          <a:xfrm>
            <a:off x="0" y="5672667"/>
            <a:ext cx="9144000" cy="11853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03919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p:cNvSpPr/>
          <p:nvPr userDrawn="1"/>
        </p:nvSpPr>
        <p:spPr>
          <a:xfrm>
            <a:off x="0" y="0"/>
            <a:ext cx="9144000" cy="6858001"/>
          </a:xfrm>
          <a:prstGeom prst="rect">
            <a:avLst/>
          </a:prstGeom>
          <a:solidFill>
            <a:srgbClr val="349EA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title" hasCustomPrompt="1"/>
          </p:nvPr>
        </p:nvSpPr>
        <p:spPr>
          <a:xfrm>
            <a:off x="457200" y="2282393"/>
            <a:ext cx="8229600" cy="1039091"/>
          </a:xfrm>
        </p:spPr>
        <p:txBody>
          <a:bodyPr>
            <a:normAutofit/>
          </a:bodyPr>
          <a:lstStyle>
            <a:lvl1pPr algn="ctr">
              <a:defRPr sz="3600">
                <a:solidFill>
                  <a:schemeClr val="bg1"/>
                </a:solidFill>
              </a:defRPr>
            </a:lvl1pPr>
          </a:lstStyle>
          <a:p>
            <a:r>
              <a:rPr lang="fi-FI" dirty="0" smtClean="0"/>
              <a:t>CLICK TO EDIT MASTER TITLE STYLE</a:t>
            </a:r>
            <a:endParaRPr lang="en-US" dirty="0"/>
          </a:p>
        </p:txBody>
      </p:sp>
    </p:spTree>
    <p:extLst>
      <p:ext uri="{BB962C8B-B14F-4D97-AF65-F5344CB8AC3E}">
        <p14:creationId xmlns:p14="http://schemas.microsoft.com/office/powerpoint/2010/main" val="112825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8"/>
            <a:ext cx="8229600" cy="1143000"/>
          </a:xfrm>
          <a:prstGeom prst="rect">
            <a:avLst/>
          </a:prstGeom>
        </p:spPr>
        <p:txBody>
          <a:bodyPr vert="horz" lIns="91440" tIns="45720" rIns="91440" bIns="45720" rtlCol="0" anchor="ctr">
            <a:normAutofit/>
          </a:bodyPr>
          <a:lstStyle/>
          <a:p>
            <a:r>
              <a:rPr lang="fi-FI" dirty="0" smtClean="0"/>
              <a:t>CLICK TO EDIT MASTER STYLES</a:t>
            </a:r>
            <a:endParaRPr lang="en-US" dirty="0"/>
          </a:p>
        </p:txBody>
      </p:sp>
      <p:sp>
        <p:nvSpPr>
          <p:cNvPr id="3" name="Text Placeholder 2"/>
          <p:cNvSpPr>
            <a:spLocks noGrp="1"/>
          </p:cNvSpPr>
          <p:nvPr>
            <p:ph type="body" idx="1"/>
          </p:nvPr>
        </p:nvSpPr>
        <p:spPr>
          <a:xfrm>
            <a:off x="457200" y="1397000"/>
            <a:ext cx="8229600" cy="4729163"/>
          </a:xfrm>
          <a:prstGeom prst="rect">
            <a:avLst/>
          </a:prstGeom>
        </p:spPr>
        <p:txBody>
          <a:bodyPr vert="horz" lIns="91440" tIns="45720" rIns="91440" bIns="45720" rtlCol="0">
            <a:normAutofit/>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cxnSp>
        <p:nvCxnSpPr>
          <p:cNvPr id="10" name="Straight Connector 9"/>
          <p:cNvCxnSpPr/>
          <p:nvPr userDrawn="1"/>
        </p:nvCxnSpPr>
        <p:spPr>
          <a:xfrm>
            <a:off x="457200" y="6390218"/>
            <a:ext cx="7213600" cy="0"/>
          </a:xfrm>
          <a:prstGeom prst="line">
            <a:avLst/>
          </a:prstGeom>
          <a:ln w="12700" cmpd="sng"/>
          <a:effectLst/>
        </p:spPr>
        <p:style>
          <a:lnRef idx="3">
            <a:schemeClr val="dk1"/>
          </a:lnRef>
          <a:fillRef idx="0">
            <a:schemeClr val="dk1"/>
          </a:fillRef>
          <a:effectRef idx="2">
            <a:schemeClr val="dk1"/>
          </a:effectRef>
          <a:fontRef idx="minor">
            <a:schemeClr val="tx1"/>
          </a:fontRef>
        </p:style>
      </p:cxnSp>
      <p:pic>
        <p:nvPicPr>
          <p:cNvPr id="9" name="Picture 8" descr="TRIBA_logo.png"/>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762919" y="6113463"/>
            <a:ext cx="1025481" cy="885218"/>
          </a:xfrm>
          <a:prstGeom prst="rect">
            <a:avLst/>
          </a:prstGeom>
        </p:spPr>
      </p:pic>
    </p:spTree>
    <p:extLst>
      <p:ext uri="{BB962C8B-B14F-4D97-AF65-F5344CB8AC3E}">
        <p14:creationId xmlns:p14="http://schemas.microsoft.com/office/powerpoint/2010/main" val="4265739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62" r:id="rId10"/>
    <p:sldLayoutId id="2147483663" r:id="rId11"/>
    <p:sldLayoutId id="2147483664" r:id="rId12"/>
    <p:sldLayoutId id="2147483656" r:id="rId13"/>
    <p:sldLayoutId id="2147483657" r:id="rId14"/>
    <p:sldLayoutId id="2147483658" r:id="rId15"/>
    <p:sldLayoutId id="2147483659" r:id="rId16"/>
  </p:sldLayoutIdLst>
  <p:timing>
    <p:tnLst>
      <p:par>
        <p:cTn id="1" dur="indefinite" restart="never" nodeType="tmRoot"/>
      </p:par>
    </p:tnLst>
  </p:timing>
  <p:hf hdr="0"/>
  <p:txStyles>
    <p:titleStyle>
      <a:lvl1pPr algn="l" defTabSz="457200" rtl="0" eaLnBrk="1" latinLnBrk="0" hangingPunct="1">
        <a:spcBef>
          <a:spcPct val="0"/>
        </a:spcBef>
        <a:buNone/>
        <a:defRPr sz="2800" b="0" i="0" kern="1200">
          <a:solidFill>
            <a:schemeClr val="tx1"/>
          </a:solidFill>
          <a:latin typeface="Brandon Grotesque Black"/>
          <a:ea typeface="+mj-ea"/>
          <a:cs typeface="Brandon Grotesque Black"/>
        </a:defRPr>
      </a:lvl1pPr>
    </p:titleStyle>
    <p:bodyStyle>
      <a:lvl1pPr marL="342900" indent="-342900" algn="l" defTabSz="457200" rtl="0" eaLnBrk="1" latinLnBrk="0" hangingPunct="1">
        <a:spcBef>
          <a:spcPct val="20000"/>
        </a:spcBef>
        <a:buFont typeface="Arial"/>
        <a:buChar char="•"/>
        <a:defRPr sz="2400" b="0" i="0" kern="1200">
          <a:solidFill>
            <a:schemeClr val="tx1"/>
          </a:solidFill>
          <a:latin typeface="Helvetica Neue"/>
          <a:ea typeface="+mn-ea"/>
          <a:cs typeface="Helvetica Neue"/>
        </a:defRPr>
      </a:lvl1pPr>
      <a:lvl2pPr marL="742950" indent="-285750" algn="l" defTabSz="457200" rtl="0" eaLnBrk="1" latinLnBrk="0" hangingPunct="1">
        <a:spcBef>
          <a:spcPct val="20000"/>
        </a:spcBef>
        <a:buFont typeface="Arial"/>
        <a:buChar char="–"/>
        <a:defRPr sz="2000" b="0" i="0" kern="1200">
          <a:solidFill>
            <a:schemeClr val="tx1"/>
          </a:solidFill>
          <a:latin typeface="Helvetica Neue"/>
          <a:ea typeface="+mn-ea"/>
          <a:cs typeface="Helvetica Neue"/>
        </a:defRPr>
      </a:lvl2pPr>
      <a:lvl3pPr marL="1143000" indent="-228600" algn="l" defTabSz="457200" rtl="0" eaLnBrk="1" latinLnBrk="0" hangingPunct="1">
        <a:spcBef>
          <a:spcPct val="20000"/>
        </a:spcBef>
        <a:buFont typeface="Arial"/>
        <a:buChar char="•"/>
        <a:defRPr sz="1800" b="0" i="0" kern="1200">
          <a:solidFill>
            <a:schemeClr val="tx1"/>
          </a:solidFill>
          <a:latin typeface="Helvetica Neue"/>
          <a:ea typeface="+mn-ea"/>
          <a:cs typeface="Helvetica Neue"/>
        </a:defRPr>
      </a:lvl3pPr>
      <a:lvl4pPr marL="1600200" indent="-228600" algn="l" defTabSz="457200" rtl="0" eaLnBrk="1" latinLnBrk="0" hangingPunct="1">
        <a:spcBef>
          <a:spcPct val="20000"/>
        </a:spcBef>
        <a:buFont typeface="Arial"/>
        <a:buChar char="–"/>
        <a:defRPr sz="1600" b="0" i="0" kern="1200">
          <a:solidFill>
            <a:schemeClr val="tx1"/>
          </a:solidFill>
          <a:latin typeface="Helvetica Neue"/>
          <a:ea typeface="+mn-ea"/>
          <a:cs typeface="Helvetica Neue"/>
        </a:defRPr>
      </a:lvl4pPr>
      <a:lvl5pPr marL="2057400" indent="-228600" algn="l" defTabSz="457200" rtl="0" eaLnBrk="1" latinLnBrk="0" hangingPunct="1">
        <a:spcBef>
          <a:spcPct val="20000"/>
        </a:spcBef>
        <a:buFont typeface="Arial"/>
        <a:buChar char="»"/>
        <a:defRPr sz="1400" b="0" i="0" kern="1200">
          <a:solidFill>
            <a:schemeClr val="tx1"/>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7Di-59XgNC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7Di-59XgNC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        Education in Finland – An introduction</a:t>
            </a:r>
            <a:endParaRPr lang="fi-FI" dirty="0"/>
          </a:p>
        </p:txBody>
      </p:sp>
      <p:sp>
        <p:nvSpPr>
          <p:cNvPr id="3" name="Subtitle 2"/>
          <p:cNvSpPr>
            <a:spLocks noGrp="1"/>
          </p:cNvSpPr>
          <p:nvPr>
            <p:ph type="subTitle" idx="1"/>
          </p:nvPr>
        </p:nvSpPr>
        <p:spPr/>
        <p:txBody>
          <a:bodyPr/>
          <a:lstStyle/>
          <a:p>
            <a:r>
              <a:rPr lang="fi-FI" dirty="0" smtClean="0"/>
              <a:t>Is there a ”secret”?</a:t>
            </a:r>
            <a:endParaRPr lang="fi-FI" dirty="0"/>
          </a:p>
        </p:txBody>
      </p:sp>
    </p:spTree>
    <p:extLst>
      <p:ext uri="{BB962C8B-B14F-4D97-AF65-F5344CB8AC3E}">
        <p14:creationId xmlns:p14="http://schemas.microsoft.com/office/powerpoint/2010/main" val="30177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evaluation &amp; assessment </a:t>
            </a:r>
            <a:endParaRPr lang="fi-FI" dirty="0"/>
          </a:p>
        </p:txBody>
      </p:sp>
      <p:sp>
        <p:nvSpPr>
          <p:cNvPr id="3" name="Content Placeholder 2"/>
          <p:cNvSpPr>
            <a:spLocks noGrp="1"/>
          </p:cNvSpPr>
          <p:nvPr>
            <p:ph idx="1"/>
          </p:nvPr>
        </p:nvSpPr>
        <p:spPr/>
        <p:txBody>
          <a:bodyPr>
            <a:normAutofit fontScale="92500" lnSpcReduction="10000"/>
          </a:bodyPr>
          <a:lstStyle/>
          <a:p>
            <a:r>
              <a:rPr lang="en-US" dirty="0"/>
              <a:t>There is strong focus on both self-evaluation of schools and education providers and national evaluations of learning outcomes. </a:t>
            </a:r>
            <a:endParaRPr lang="en-US" dirty="0" smtClean="0"/>
          </a:p>
          <a:p>
            <a:r>
              <a:rPr lang="en-US" dirty="0" smtClean="0"/>
              <a:t>National </a:t>
            </a:r>
            <a:r>
              <a:rPr lang="en-US" dirty="0"/>
              <a:t>evaluations of learning outcomes are done regularly, so that there is a test every year either in mother tongue and literature or </a:t>
            </a:r>
            <a:r>
              <a:rPr lang="en-US" dirty="0" smtClean="0"/>
              <a:t>mathematics.</a:t>
            </a:r>
          </a:p>
          <a:p>
            <a:r>
              <a:rPr lang="en-US" dirty="0"/>
              <a:t>From the schools’ perspective, the evaluations are not regular as they are sample-based. The education providers receive their own results to be used for development </a:t>
            </a:r>
            <a:r>
              <a:rPr lang="en-US" dirty="0" smtClean="0"/>
              <a:t>purposes.</a:t>
            </a:r>
          </a:p>
          <a:p>
            <a:r>
              <a:rPr lang="en-US" dirty="0"/>
              <a:t>The main aim of the national evaluations of learning outcomes is to follow at national level how well the objectives have been reached as, set in the core curricula and qualification </a:t>
            </a:r>
            <a:r>
              <a:rPr lang="en-US" dirty="0" smtClean="0"/>
              <a:t>requirements</a:t>
            </a:r>
            <a:r>
              <a:rPr lang="en-US" dirty="0"/>
              <a:t>. </a:t>
            </a:r>
          </a:p>
          <a:p>
            <a:r>
              <a:rPr lang="en-US" b="1" dirty="0"/>
              <a:t>T</a:t>
            </a:r>
            <a:r>
              <a:rPr lang="en-US" b="1" dirty="0" smtClean="0"/>
              <a:t>he </a:t>
            </a:r>
            <a:r>
              <a:rPr lang="en-US" b="1" dirty="0"/>
              <a:t>results are not used for ranking the schools</a:t>
            </a:r>
            <a:r>
              <a:rPr lang="en-US" dirty="0"/>
              <a:t>. </a:t>
            </a:r>
            <a:endParaRPr lang="fi-FI" dirty="0"/>
          </a:p>
        </p:txBody>
      </p:sp>
    </p:spTree>
    <p:extLst>
      <p:ext uri="{BB962C8B-B14F-4D97-AF65-F5344CB8AC3E}">
        <p14:creationId xmlns:p14="http://schemas.microsoft.com/office/powerpoint/2010/main" val="4859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t>
            </a:r>
            <a:r>
              <a:rPr lang="fi-FI" dirty="0"/>
              <a:t>evaluation &amp; assessment </a:t>
            </a:r>
          </a:p>
        </p:txBody>
      </p:sp>
      <p:sp>
        <p:nvSpPr>
          <p:cNvPr id="3" name="Content Placeholder 2"/>
          <p:cNvSpPr>
            <a:spLocks noGrp="1"/>
          </p:cNvSpPr>
          <p:nvPr>
            <p:ph idx="1"/>
          </p:nvPr>
        </p:nvSpPr>
        <p:spPr/>
        <p:txBody>
          <a:bodyPr>
            <a:normAutofit lnSpcReduction="10000"/>
          </a:bodyPr>
          <a:lstStyle/>
          <a:p>
            <a:r>
              <a:rPr lang="en-US" dirty="0"/>
              <a:t>The national core curriculum for basic education is determined by the Finnish National Board of Education</a:t>
            </a:r>
            <a:r>
              <a:rPr lang="en-US" dirty="0" smtClean="0"/>
              <a:t>.</a:t>
            </a:r>
          </a:p>
          <a:p>
            <a:r>
              <a:rPr lang="en-US" dirty="0"/>
              <a:t>The education providers draw up their own curricula within the framework of the national core curriculum. Thus there is room for local or regional specificities</a:t>
            </a:r>
            <a:r>
              <a:rPr lang="en-US" dirty="0" smtClean="0"/>
              <a:t>.</a:t>
            </a:r>
          </a:p>
          <a:p>
            <a:r>
              <a:rPr lang="en-US" dirty="0"/>
              <a:t>In Finland the main type of pupil assessment is the continuous assessment during the course of studies and final </a:t>
            </a:r>
            <a:r>
              <a:rPr lang="en-US" dirty="0" smtClean="0"/>
              <a:t>assessment.</a:t>
            </a:r>
          </a:p>
          <a:p>
            <a:r>
              <a:rPr lang="en-US" b="1" dirty="0" smtClean="0"/>
              <a:t>One </a:t>
            </a:r>
            <a:r>
              <a:rPr lang="en-US" b="1" dirty="0"/>
              <a:t>task of basic education is to develop the pupils’ capabilities for self-assessment.</a:t>
            </a:r>
            <a:r>
              <a:rPr lang="en-US" dirty="0"/>
              <a:t> The purpose of this is to support the growth of self-knowledge and study skills and to help the pupils to learn to be aware of their progress and learning process. </a:t>
            </a:r>
            <a:endParaRPr lang="fi-FI" dirty="0"/>
          </a:p>
        </p:txBody>
      </p:sp>
    </p:spTree>
    <p:extLst>
      <p:ext uri="{BB962C8B-B14F-4D97-AF65-F5344CB8AC3E}">
        <p14:creationId xmlns:p14="http://schemas.microsoft.com/office/powerpoint/2010/main" val="226504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t>
            </a:r>
            <a:r>
              <a:rPr lang="fi-FI" dirty="0"/>
              <a:t>evaluation &amp; assessment </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600" b="1" dirty="0"/>
              <a:t>There are no national tests for pupils in basic education in Finland. </a:t>
            </a:r>
            <a:r>
              <a:rPr lang="en-US" sz="2600" dirty="0"/>
              <a:t>Instead, teachers are responsible for the assessment in their respective subjects on the basis of the objectives written into the </a:t>
            </a:r>
            <a:r>
              <a:rPr lang="en-US" sz="2600" dirty="0" smtClean="0"/>
              <a:t>curriculum.</a:t>
            </a:r>
          </a:p>
          <a:p>
            <a:pPr>
              <a:buFont typeface="Arial" panose="020B0604020202020204" pitchFamily="34" charset="0"/>
              <a:buChar char="•"/>
            </a:pPr>
            <a:r>
              <a:rPr lang="en-US" sz="2600" dirty="0" smtClean="0"/>
              <a:t>National </a:t>
            </a:r>
            <a:r>
              <a:rPr lang="en-US" sz="2600" dirty="0"/>
              <a:t>assessment of learning outcomes is based on samples of 10 % of the age group; it focuses on grades 3, 5, 7 and </a:t>
            </a:r>
            <a:r>
              <a:rPr lang="en-US" sz="2600" dirty="0" smtClean="0"/>
              <a:t>9</a:t>
            </a:r>
          </a:p>
          <a:p>
            <a:pPr>
              <a:buFont typeface="Arial" panose="020B0604020202020204" pitchFamily="34" charset="0"/>
              <a:buChar char="•"/>
            </a:pPr>
            <a:r>
              <a:rPr lang="en-US" sz="2600" dirty="0" smtClean="0"/>
              <a:t>Longitudinal </a:t>
            </a:r>
            <a:r>
              <a:rPr lang="en-US" sz="2600" dirty="0"/>
              <a:t>assessments are </a:t>
            </a:r>
            <a:r>
              <a:rPr lang="en-US" sz="2600" dirty="0" smtClean="0"/>
              <a:t>emphasized</a:t>
            </a:r>
          </a:p>
          <a:p>
            <a:pPr>
              <a:buFont typeface="Arial" panose="020B0604020202020204" pitchFamily="34" charset="0"/>
              <a:buChar char="•"/>
            </a:pPr>
            <a:r>
              <a:rPr lang="en-US" sz="2600" dirty="0" smtClean="0"/>
              <a:t>The </a:t>
            </a:r>
            <a:r>
              <a:rPr lang="en-US" sz="2600" dirty="0"/>
              <a:t>only national examination is at the end of general upper secondary education (at the age of 18 to19)</a:t>
            </a:r>
          </a:p>
          <a:p>
            <a:endParaRPr lang="fi-FI" dirty="0"/>
          </a:p>
        </p:txBody>
      </p:sp>
    </p:spTree>
    <p:extLst>
      <p:ext uri="{BB962C8B-B14F-4D97-AF65-F5344CB8AC3E}">
        <p14:creationId xmlns:p14="http://schemas.microsoft.com/office/powerpoint/2010/main" val="245610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Feedback loop &amp; Continuous reform</a:t>
            </a:r>
            <a:endParaRPr lang="fi-FI"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3372" y="1302967"/>
            <a:ext cx="6145301" cy="428585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59552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Teacher in Finland</a:t>
            </a:r>
            <a:endParaRPr lang="fi-FI" dirty="0"/>
          </a:p>
        </p:txBody>
      </p:sp>
      <p:sp>
        <p:nvSpPr>
          <p:cNvPr id="3" name="Content Placeholder 2"/>
          <p:cNvSpPr>
            <a:spLocks noGrp="1"/>
          </p:cNvSpPr>
          <p:nvPr>
            <p:ph idx="1"/>
          </p:nvPr>
        </p:nvSpPr>
        <p:spPr/>
        <p:txBody>
          <a:bodyPr/>
          <a:lstStyle/>
          <a:p>
            <a:pPr marL="0" indent="0">
              <a:buNone/>
            </a:pPr>
            <a:r>
              <a:rPr lang="en-US" dirty="0"/>
              <a:t>Applicants who took part </a:t>
            </a:r>
            <a:r>
              <a:rPr lang="en-US" dirty="0" smtClean="0"/>
              <a:t>in first </a:t>
            </a:r>
            <a:r>
              <a:rPr lang="en-US" dirty="0"/>
              <a:t>phase </a:t>
            </a:r>
            <a:r>
              <a:rPr lang="en-US" dirty="0" smtClean="0"/>
              <a:t>entrance </a:t>
            </a:r>
            <a:r>
              <a:rPr lang="en-US" dirty="0"/>
              <a:t>test for Finnish-language </a:t>
            </a:r>
            <a:r>
              <a:rPr lang="en-US" dirty="0" smtClean="0"/>
              <a:t>class </a:t>
            </a:r>
            <a:r>
              <a:rPr lang="en-US" dirty="0"/>
              <a:t>teacher education and those selected for class teacher </a:t>
            </a:r>
            <a:r>
              <a:rPr lang="en-US" dirty="0" smtClean="0"/>
              <a:t>education:</a:t>
            </a:r>
          </a:p>
          <a:p>
            <a:pPr marL="0" indent="0">
              <a:buNone/>
            </a:pPr>
            <a:r>
              <a:rPr lang="en-US" dirty="0" smtClean="0"/>
              <a:t>Applicants in participating in national tests</a:t>
            </a:r>
            <a:endParaRPr lang="en-US" b="1" dirty="0" smtClean="0"/>
          </a:p>
          <a:p>
            <a:pPr marL="0" indent="0">
              <a:buNone/>
            </a:pPr>
            <a:r>
              <a:rPr lang="en-US" b="1" dirty="0" smtClean="0"/>
              <a:t>Year              2011     2012     2013  </a:t>
            </a:r>
            <a:endParaRPr lang="fi-FI" dirty="0"/>
          </a:p>
          <a:p>
            <a:pPr marL="0" indent="0">
              <a:buNone/>
            </a:pPr>
            <a:r>
              <a:rPr lang="en-US" b="1" dirty="0" smtClean="0"/>
              <a:t>Applicants   8 </a:t>
            </a:r>
            <a:r>
              <a:rPr lang="en-US" b="1" dirty="0"/>
              <a:t>856 </a:t>
            </a:r>
            <a:r>
              <a:rPr lang="en-US" b="1" dirty="0" smtClean="0"/>
              <a:t>   11 </a:t>
            </a:r>
            <a:r>
              <a:rPr lang="en-US" b="1" dirty="0"/>
              <a:t>976 </a:t>
            </a:r>
            <a:r>
              <a:rPr lang="en-US" b="1" dirty="0" smtClean="0"/>
              <a:t> 12</a:t>
            </a:r>
            <a:r>
              <a:rPr lang="en-US" b="1" dirty="0"/>
              <a:t> </a:t>
            </a:r>
            <a:r>
              <a:rPr lang="en-US" b="1" dirty="0" smtClean="0"/>
              <a:t>493</a:t>
            </a:r>
          </a:p>
          <a:p>
            <a:pPr marL="0" indent="0">
              <a:buNone/>
            </a:pPr>
            <a:r>
              <a:rPr lang="en-US" b="1" dirty="0" smtClean="0"/>
              <a:t>Selected       811       879</a:t>
            </a:r>
            <a:r>
              <a:rPr lang="en-US" b="1" dirty="0"/>
              <a:t> </a:t>
            </a:r>
            <a:r>
              <a:rPr lang="en-US" b="1" dirty="0" smtClean="0"/>
              <a:t>      886</a:t>
            </a:r>
            <a:endParaRPr lang="fi-FI" dirty="0"/>
          </a:p>
          <a:p>
            <a:pPr marL="0" indent="0">
              <a:buNone/>
            </a:pPr>
            <a:endParaRPr lang="en-US" dirty="0"/>
          </a:p>
        </p:txBody>
      </p:sp>
    </p:spTree>
    <p:extLst>
      <p:ext uri="{BB962C8B-B14F-4D97-AF65-F5344CB8AC3E}">
        <p14:creationId xmlns:p14="http://schemas.microsoft.com/office/powerpoint/2010/main" val="243223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Teacher; The backbone of Finnish Education</a:t>
            </a:r>
            <a:endParaRPr lang="fi-FI" dirty="0"/>
          </a:p>
        </p:txBody>
      </p:sp>
      <p:sp>
        <p:nvSpPr>
          <p:cNvPr id="3" name="Content Placeholder 2"/>
          <p:cNvSpPr>
            <a:spLocks noGrp="1"/>
          </p:cNvSpPr>
          <p:nvPr>
            <p:ph idx="1"/>
          </p:nvPr>
        </p:nvSpPr>
        <p:spPr/>
        <p:txBody>
          <a:bodyPr>
            <a:normAutofit lnSpcReduction="10000"/>
          </a:bodyPr>
          <a:lstStyle/>
          <a:p>
            <a:r>
              <a:rPr lang="en-US" dirty="0"/>
              <a:t>In Finland, teachers are required to have a master’s degree with the exception of </a:t>
            </a:r>
            <a:r>
              <a:rPr lang="en-US" dirty="0" smtClean="0"/>
              <a:t>kindergarten </a:t>
            </a:r>
            <a:r>
              <a:rPr lang="en-US" dirty="0"/>
              <a:t>teachers, whose qualification requirements include a bachelor’s degree. </a:t>
            </a:r>
          </a:p>
          <a:p>
            <a:r>
              <a:rPr lang="en-US" dirty="0"/>
              <a:t>T</a:t>
            </a:r>
            <a:r>
              <a:rPr lang="en-US" dirty="0" smtClean="0"/>
              <a:t>eacher </a:t>
            </a:r>
            <a:r>
              <a:rPr lang="en-US" dirty="0"/>
              <a:t>education is a </a:t>
            </a:r>
            <a:r>
              <a:rPr lang="en-US" dirty="0" smtClean="0"/>
              <a:t>popular </a:t>
            </a:r>
            <a:r>
              <a:rPr lang="en-US" dirty="0"/>
              <a:t>field of study, and higher education institutions are in a position to select the most well-suited and the most motivated applicants for their </a:t>
            </a:r>
            <a:r>
              <a:rPr lang="en-US" dirty="0" err="1"/>
              <a:t>programmes</a:t>
            </a:r>
            <a:r>
              <a:rPr lang="en-US" dirty="0" smtClean="0"/>
              <a:t>.</a:t>
            </a:r>
          </a:p>
          <a:p>
            <a:r>
              <a:rPr lang="en-US" dirty="0"/>
              <a:t>Higher education institutions decide on student admissions and admission criteria </a:t>
            </a:r>
            <a:r>
              <a:rPr lang="en-US" dirty="0" smtClean="0"/>
              <a:t>independently.</a:t>
            </a:r>
          </a:p>
          <a:p>
            <a:r>
              <a:rPr lang="en-US" dirty="0" smtClean="0"/>
              <a:t>Entrance </a:t>
            </a:r>
            <a:r>
              <a:rPr lang="en-US" dirty="0"/>
              <a:t>tests of universities are used to assess aspects such as academic studying skills and aptitude for the </a:t>
            </a:r>
            <a:r>
              <a:rPr lang="en-US" dirty="0" smtClean="0"/>
              <a:t>profession.</a:t>
            </a:r>
            <a:endParaRPr lang="fi-FI" dirty="0"/>
          </a:p>
        </p:txBody>
      </p:sp>
    </p:spTree>
    <p:extLst>
      <p:ext uri="{BB962C8B-B14F-4D97-AF65-F5344CB8AC3E}">
        <p14:creationId xmlns:p14="http://schemas.microsoft.com/office/powerpoint/2010/main" val="4229237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Teacher</a:t>
            </a:r>
            <a:r>
              <a:rPr lang="fi-FI" dirty="0"/>
              <a:t> </a:t>
            </a:r>
            <a:r>
              <a:rPr lang="fi-FI" dirty="0" smtClean="0"/>
              <a:t>as the Reseacher</a:t>
            </a:r>
            <a:endParaRPr lang="fi-FI" dirty="0"/>
          </a:p>
        </p:txBody>
      </p:sp>
      <p:sp>
        <p:nvSpPr>
          <p:cNvPr id="3" name="Content Placeholder 2"/>
          <p:cNvSpPr>
            <a:spLocks noGrp="1"/>
          </p:cNvSpPr>
          <p:nvPr>
            <p:ph idx="1"/>
          </p:nvPr>
        </p:nvSpPr>
        <p:spPr/>
        <p:txBody>
          <a:bodyPr/>
          <a:lstStyle/>
          <a:p>
            <a:r>
              <a:rPr lang="en-US" dirty="0"/>
              <a:t>The link between teaching and research is </a:t>
            </a:r>
            <a:r>
              <a:rPr lang="en-US" dirty="0" err="1" smtClean="0"/>
              <a:t>emphasised</a:t>
            </a:r>
            <a:r>
              <a:rPr lang="en-US" dirty="0" smtClean="0"/>
              <a:t> </a:t>
            </a:r>
            <a:r>
              <a:rPr lang="en-US" dirty="0"/>
              <a:t>in </a:t>
            </a:r>
            <a:r>
              <a:rPr lang="en-US" dirty="0" smtClean="0"/>
              <a:t>the teacher </a:t>
            </a:r>
            <a:r>
              <a:rPr lang="en-US" dirty="0"/>
              <a:t>education. </a:t>
            </a:r>
            <a:endParaRPr lang="en-US" dirty="0" smtClean="0"/>
          </a:p>
          <a:p>
            <a:r>
              <a:rPr lang="en-US" dirty="0" smtClean="0"/>
              <a:t>The </a:t>
            </a:r>
            <a:r>
              <a:rPr lang="en-US" dirty="0"/>
              <a:t>objective is to produce teachers with a </a:t>
            </a:r>
            <a:r>
              <a:rPr lang="en-US" dirty="0" smtClean="0"/>
              <a:t>research orientation </a:t>
            </a:r>
            <a:r>
              <a:rPr lang="en-US" dirty="0"/>
              <a:t>in their work who are capable </a:t>
            </a:r>
            <a:r>
              <a:rPr lang="en-US" dirty="0" smtClean="0"/>
              <a:t>of </a:t>
            </a:r>
            <a:r>
              <a:rPr lang="en-US" dirty="0"/>
              <a:t>independent problem-solving and  have the capacity to </a:t>
            </a:r>
            <a:r>
              <a:rPr lang="en-US" dirty="0" err="1"/>
              <a:t>utilise</a:t>
            </a:r>
            <a:r>
              <a:rPr lang="en-US" dirty="0"/>
              <a:t> the most recent research in the fields of education and the subjects taught. </a:t>
            </a:r>
            <a:endParaRPr lang="en-US" dirty="0" smtClean="0"/>
          </a:p>
          <a:p>
            <a:r>
              <a:rPr lang="en-US" dirty="0"/>
              <a:t>Using these skills, the teacher is able to independently </a:t>
            </a:r>
            <a:r>
              <a:rPr lang="en-US" dirty="0" smtClean="0"/>
              <a:t>develop </a:t>
            </a:r>
            <a:r>
              <a:rPr lang="en-US" dirty="0"/>
              <a:t>both him or herself as a teacher and his or her work community in cooperation with the rest of the staff of the </a:t>
            </a:r>
            <a:r>
              <a:rPr lang="en-US" dirty="0" smtClean="0"/>
              <a:t>educational </a:t>
            </a:r>
            <a:r>
              <a:rPr lang="en-US" dirty="0"/>
              <a:t>institution.</a:t>
            </a:r>
            <a:endParaRPr lang="fi-FI" dirty="0"/>
          </a:p>
        </p:txBody>
      </p:sp>
    </p:spTree>
    <p:extLst>
      <p:ext uri="{BB962C8B-B14F-4D97-AF65-F5344CB8AC3E}">
        <p14:creationId xmlns:p14="http://schemas.microsoft.com/office/powerpoint/2010/main" val="315318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Teacher; Teacher Education</a:t>
            </a:r>
            <a:endParaRPr lang="fi-FI"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objective of professional teacher education is to provide the student with the skills and </a:t>
            </a:r>
            <a:r>
              <a:rPr lang="en-US" dirty="0" smtClean="0"/>
              <a:t>knowledge </a:t>
            </a:r>
            <a:r>
              <a:rPr lang="en-US" dirty="0"/>
              <a:t>to guide the learning of </a:t>
            </a:r>
            <a:r>
              <a:rPr lang="en-US" dirty="0" smtClean="0"/>
              <a:t>different </a:t>
            </a:r>
            <a:r>
              <a:rPr lang="en-US" dirty="0"/>
              <a:t>students and the capabilities to develop his or her field of teaching taking into account </a:t>
            </a:r>
            <a:r>
              <a:rPr lang="en-US" dirty="0" smtClean="0"/>
              <a:t>developments </a:t>
            </a:r>
            <a:r>
              <a:rPr lang="en-US" dirty="0"/>
              <a:t>in the world of work and different professions</a:t>
            </a:r>
            <a:r>
              <a:rPr lang="en-US" dirty="0" smtClean="0"/>
              <a:t>.</a:t>
            </a:r>
          </a:p>
          <a:p>
            <a:r>
              <a:rPr lang="en-US" dirty="0" smtClean="0"/>
              <a:t>Teacher </a:t>
            </a:r>
            <a:r>
              <a:rPr lang="en-US" dirty="0"/>
              <a:t>education also involves pedagogical studies and guided teaching practice, which is implemented in the universities’ own schools for teaching practice or other schools nominated for the purpose. </a:t>
            </a:r>
            <a:endParaRPr lang="en-US" dirty="0" smtClean="0"/>
          </a:p>
          <a:p>
            <a:r>
              <a:rPr lang="en-US" dirty="0"/>
              <a:t>Guided teaching practice involves the giving of lessons, guidance discussions and </a:t>
            </a:r>
            <a:r>
              <a:rPr lang="en-US" dirty="0" err="1"/>
              <a:t>familiarisation</a:t>
            </a:r>
            <a:r>
              <a:rPr lang="en-US" dirty="0"/>
              <a:t> with tasks and responsibilities related to various issues arising in the everyday life of schools</a:t>
            </a:r>
            <a:r>
              <a:rPr lang="en-US" dirty="0" smtClean="0"/>
              <a:t>.</a:t>
            </a:r>
          </a:p>
          <a:p>
            <a:r>
              <a:rPr lang="en-US" dirty="0"/>
              <a:t>The aim is for students in </a:t>
            </a:r>
            <a:r>
              <a:rPr lang="en-US" dirty="0" smtClean="0"/>
              <a:t>teacher </a:t>
            </a:r>
            <a:r>
              <a:rPr lang="en-US" dirty="0"/>
              <a:t>education to become independent and responsible teachers and learn </a:t>
            </a:r>
            <a:r>
              <a:rPr lang="en-US" dirty="0" smtClean="0"/>
              <a:t>self development</a:t>
            </a:r>
            <a:r>
              <a:rPr lang="en-US" dirty="0"/>
              <a:t>, and learn to develop the work community in cooperation with other members of teaching </a:t>
            </a:r>
            <a:r>
              <a:rPr lang="en-US" dirty="0" smtClean="0"/>
              <a:t>staff.</a:t>
            </a:r>
            <a:endParaRPr lang="fi-FI" dirty="0"/>
          </a:p>
        </p:txBody>
      </p:sp>
    </p:spTree>
    <p:extLst>
      <p:ext uri="{BB962C8B-B14F-4D97-AF65-F5344CB8AC3E}">
        <p14:creationId xmlns:p14="http://schemas.microsoft.com/office/powerpoint/2010/main" val="243454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Teacher; Autonomy</a:t>
            </a:r>
            <a:endParaRPr lang="fi-FI" dirty="0"/>
          </a:p>
        </p:txBody>
      </p:sp>
      <p:sp>
        <p:nvSpPr>
          <p:cNvPr id="3" name="Content Placeholder 2"/>
          <p:cNvSpPr>
            <a:spLocks noGrp="1"/>
          </p:cNvSpPr>
          <p:nvPr>
            <p:ph idx="1"/>
          </p:nvPr>
        </p:nvSpPr>
        <p:spPr/>
        <p:txBody>
          <a:bodyPr/>
          <a:lstStyle/>
          <a:p>
            <a:r>
              <a:rPr lang="en-US" dirty="0"/>
              <a:t>In Finland, teachers have many </a:t>
            </a:r>
            <a:r>
              <a:rPr lang="en-US" dirty="0" smtClean="0"/>
              <a:t>professional </a:t>
            </a:r>
            <a:r>
              <a:rPr lang="en-US" dirty="0"/>
              <a:t>freedoms and opportunities to impact their work and the development of their work community. </a:t>
            </a:r>
            <a:endParaRPr lang="en-US" dirty="0" smtClean="0"/>
          </a:p>
          <a:p>
            <a:r>
              <a:rPr lang="en-US" dirty="0" smtClean="0"/>
              <a:t>Teachers </a:t>
            </a:r>
            <a:r>
              <a:rPr lang="en-US" dirty="0"/>
              <a:t>have the power to decide which teaching methods and learning materials they want to use. </a:t>
            </a:r>
            <a:endParaRPr lang="en-US" dirty="0" smtClean="0"/>
          </a:p>
          <a:p>
            <a:r>
              <a:rPr lang="en-US" b="1" dirty="0" smtClean="0"/>
              <a:t>The </a:t>
            </a:r>
            <a:r>
              <a:rPr lang="en-US" b="1" dirty="0"/>
              <a:t>Finnish system is based on trust in teachers and teacher </a:t>
            </a:r>
            <a:r>
              <a:rPr lang="en-US" b="1" dirty="0" smtClean="0"/>
              <a:t>education</a:t>
            </a:r>
            <a:r>
              <a:rPr lang="en-US" dirty="0"/>
              <a:t>. In Finland, no national evaluation or registration of teachers </a:t>
            </a:r>
            <a:r>
              <a:rPr lang="en-US" dirty="0" smtClean="0"/>
              <a:t>takes place.</a:t>
            </a:r>
          </a:p>
          <a:p>
            <a:endParaRPr lang="fi-FI" dirty="0"/>
          </a:p>
        </p:txBody>
      </p:sp>
    </p:spTree>
    <p:extLst>
      <p:ext uri="{BB962C8B-B14F-4D97-AF65-F5344CB8AC3E}">
        <p14:creationId xmlns:p14="http://schemas.microsoft.com/office/powerpoint/2010/main" val="3120410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”secret” of the Finnish success – is the system</a:t>
            </a:r>
            <a:endParaRPr lang="fi-FI"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0356" y="1397000"/>
            <a:ext cx="5783287" cy="4729163"/>
          </a:xfrm>
        </p:spPr>
      </p:pic>
    </p:spTree>
    <p:extLst>
      <p:ext uri="{BB962C8B-B14F-4D97-AF65-F5344CB8AC3E}">
        <p14:creationId xmlns:p14="http://schemas.microsoft.com/office/powerpoint/2010/main" val="137599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How do you do it?</a:t>
            </a:r>
            <a:endParaRPr lang="fi-FI" dirty="0"/>
          </a:p>
        </p:txBody>
      </p:sp>
      <p:sp>
        <p:nvSpPr>
          <p:cNvPr id="3" name="Content Placeholder 2"/>
          <p:cNvSpPr>
            <a:spLocks noGrp="1"/>
          </p:cNvSpPr>
          <p:nvPr>
            <p:ph idx="1"/>
          </p:nvPr>
        </p:nvSpPr>
        <p:spPr/>
        <p:txBody>
          <a:bodyPr/>
          <a:lstStyle/>
          <a:p>
            <a:r>
              <a:rPr lang="fi-FI" dirty="0" smtClean="0"/>
              <a:t>A question that is often asked!</a:t>
            </a:r>
          </a:p>
          <a:p>
            <a:endParaRPr lang="fi-FI" dirty="0"/>
          </a:p>
          <a:p>
            <a:r>
              <a:rPr lang="fi-FI" dirty="0"/>
              <a:t>PISA tests</a:t>
            </a:r>
          </a:p>
          <a:p>
            <a:endParaRPr lang="fi-FI" dirty="0" smtClean="0"/>
          </a:p>
          <a:p>
            <a:r>
              <a:rPr lang="fi-FI" dirty="0" smtClean="0"/>
              <a:t>Finnish success has been a surprise for Finns themselves</a:t>
            </a:r>
          </a:p>
          <a:p>
            <a:pPr marL="0" indent="0">
              <a:buNone/>
            </a:pPr>
            <a:endParaRPr lang="fi-FI" dirty="0"/>
          </a:p>
          <a:p>
            <a:r>
              <a:rPr lang="fi-FI" dirty="0" smtClean="0"/>
              <a:t>No secret – just constant reform</a:t>
            </a:r>
          </a:p>
          <a:p>
            <a:endParaRPr lang="fi-FI" dirty="0"/>
          </a:p>
          <a:p>
            <a:r>
              <a:rPr lang="fi-FI" dirty="0" smtClean="0"/>
              <a:t>Education in Finland is ”apolitical”</a:t>
            </a:r>
          </a:p>
          <a:p>
            <a:endParaRPr lang="fi-FI" dirty="0"/>
          </a:p>
          <a:p>
            <a:endParaRPr lang="fi-FI" dirty="0"/>
          </a:p>
        </p:txBody>
      </p:sp>
    </p:spTree>
    <p:extLst>
      <p:ext uri="{BB962C8B-B14F-4D97-AF65-F5344CB8AC3E}">
        <p14:creationId xmlns:p14="http://schemas.microsoft.com/office/powerpoint/2010/main" val="3975571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Video 1.</a:t>
            </a:r>
            <a:endParaRPr lang="fi-FI" dirty="0"/>
          </a:p>
        </p:txBody>
      </p:sp>
      <p:sp>
        <p:nvSpPr>
          <p:cNvPr id="3" name="Content Placeholder 2"/>
          <p:cNvSpPr>
            <a:spLocks noGrp="1"/>
          </p:cNvSpPr>
          <p:nvPr>
            <p:ph idx="1"/>
          </p:nvPr>
        </p:nvSpPr>
        <p:spPr/>
        <p:txBody>
          <a:bodyPr/>
          <a:lstStyle/>
          <a:p>
            <a:r>
              <a:rPr lang="fi-FI" dirty="0" smtClean="0"/>
              <a:t>”Finland: Maintaining a Strongly Supportive School System” – Pearson Foundation</a:t>
            </a:r>
          </a:p>
          <a:p>
            <a:endParaRPr lang="fi-FI" dirty="0"/>
          </a:p>
          <a:p>
            <a:r>
              <a:rPr lang="fi-FI" dirty="0">
                <a:hlinkClick r:id="rId2"/>
              </a:rPr>
              <a:t>http://</a:t>
            </a:r>
            <a:r>
              <a:rPr lang="fi-FI" dirty="0" smtClean="0">
                <a:hlinkClick r:id="rId2"/>
              </a:rPr>
              <a:t>www.youtube.com/watch?v=7Di-59XgNCA</a:t>
            </a:r>
            <a:r>
              <a:rPr lang="fi-FI" dirty="0" smtClean="0"/>
              <a:t> </a:t>
            </a:r>
            <a:endParaRPr lang="fi-FI" dirty="0"/>
          </a:p>
        </p:txBody>
      </p:sp>
    </p:spTree>
    <p:extLst>
      <p:ext uri="{BB962C8B-B14F-4D97-AF65-F5344CB8AC3E}">
        <p14:creationId xmlns:p14="http://schemas.microsoft.com/office/powerpoint/2010/main" val="206996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Special Education in Finland</a:t>
            </a:r>
            <a:endParaRPr lang="fi-FI" dirty="0"/>
          </a:p>
        </p:txBody>
      </p:sp>
      <p:sp>
        <p:nvSpPr>
          <p:cNvPr id="3" name="Content Placeholder 2"/>
          <p:cNvSpPr>
            <a:spLocks noGrp="1"/>
          </p:cNvSpPr>
          <p:nvPr>
            <p:ph idx="1"/>
          </p:nvPr>
        </p:nvSpPr>
        <p:spPr/>
        <p:txBody>
          <a:bodyPr/>
          <a:lstStyle/>
          <a:p>
            <a:r>
              <a:rPr lang="en-US" b="1" dirty="0"/>
              <a:t>The current thinking in Finland is that the </a:t>
            </a:r>
            <a:r>
              <a:rPr lang="en-US" b="1" dirty="0" smtClean="0"/>
              <a:t>potential </a:t>
            </a:r>
            <a:r>
              <a:rPr lang="en-US" b="1" dirty="0"/>
              <a:t>of each pupil should be </a:t>
            </a:r>
            <a:r>
              <a:rPr lang="en-US" b="1" dirty="0" err="1"/>
              <a:t>maximised</a:t>
            </a:r>
            <a:r>
              <a:rPr lang="en-US" dirty="0"/>
              <a:t>. </a:t>
            </a:r>
            <a:r>
              <a:rPr lang="en-US" dirty="0" smtClean="0"/>
              <a:t>Therefore </a:t>
            </a:r>
            <a:r>
              <a:rPr lang="en-US" dirty="0"/>
              <a:t>educational guidance is seen as essential</a:t>
            </a:r>
            <a:r>
              <a:rPr lang="en-US" dirty="0" smtClean="0"/>
              <a:t>.</a:t>
            </a:r>
          </a:p>
          <a:p>
            <a:r>
              <a:rPr lang="en-US" dirty="0"/>
              <a:t>Guidance and counselling aims to support, help and guide pupils and students so that they can all perform as well as possible in their </a:t>
            </a:r>
            <a:r>
              <a:rPr lang="en-US" dirty="0" smtClean="0"/>
              <a:t>studies.</a:t>
            </a:r>
          </a:p>
          <a:p>
            <a:r>
              <a:rPr lang="en-US" dirty="0"/>
              <a:t>Guidance and counselling is seen as the work of all </a:t>
            </a:r>
            <a:r>
              <a:rPr lang="en-US" dirty="0" smtClean="0"/>
              <a:t>education </a:t>
            </a:r>
            <a:r>
              <a:rPr lang="en-US" dirty="0"/>
              <a:t>personnel. Thus </a:t>
            </a:r>
            <a:r>
              <a:rPr lang="en-US" dirty="0" smtClean="0"/>
              <a:t>teachers </a:t>
            </a:r>
            <a:r>
              <a:rPr lang="en-US" dirty="0"/>
              <a:t>are required to treat the children and young people as individuals and help them to proceed according to their own </a:t>
            </a:r>
            <a:r>
              <a:rPr lang="en-US" dirty="0" smtClean="0"/>
              <a:t>capabilities.</a:t>
            </a:r>
          </a:p>
          <a:p>
            <a:endParaRPr lang="en-US" dirty="0" smtClean="0"/>
          </a:p>
          <a:p>
            <a:endParaRPr lang="fi-FI" dirty="0"/>
          </a:p>
        </p:txBody>
      </p:sp>
    </p:spTree>
    <p:extLst>
      <p:ext uri="{BB962C8B-B14F-4D97-AF65-F5344CB8AC3E}">
        <p14:creationId xmlns:p14="http://schemas.microsoft.com/office/powerpoint/2010/main" val="212662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Special Education in Finland</a:t>
            </a:r>
            <a:endParaRPr lang="fi-FI" dirty="0"/>
          </a:p>
        </p:txBody>
      </p:sp>
      <p:sp>
        <p:nvSpPr>
          <p:cNvPr id="3" name="Content Placeholder 2"/>
          <p:cNvSpPr>
            <a:spLocks noGrp="1"/>
          </p:cNvSpPr>
          <p:nvPr>
            <p:ph idx="1"/>
          </p:nvPr>
        </p:nvSpPr>
        <p:spPr/>
        <p:txBody>
          <a:bodyPr/>
          <a:lstStyle/>
          <a:p>
            <a:r>
              <a:rPr lang="en-US" b="1" dirty="0"/>
              <a:t>In Finland the ideology is to provide special needs education primarily in mainstream </a:t>
            </a:r>
            <a:r>
              <a:rPr lang="en-US" b="1" dirty="0" smtClean="0"/>
              <a:t>education</a:t>
            </a:r>
            <a:r>
              <a:rPr lang="en-US" dirty="0" smtClean="0"/>
              <a:t>.</a:t>
            </a:r>
          </a:p>
          <a:p>
            <a:r>
              <a:rPr lang="en-US" dirty="0"/>
              <a:t>If a pupil cannot be taught in a regular teach- </a:t>
            </a:r>
            <a:r>
              <a:rPr lang="en-US" dirty="0" err="1"/>
              <a:t>ing</a:t>
            </a:r>
            <a:r>
              <a:rPr lang="en-US" dirty="0"/>
              <a:t> group, he or she must be admitted to special needs education. This education is provided at regular schools wherever </a:t>
            </a:r>
            <a:r>
              <a:rPr lang="en-US" dirty="0" smtClean="0"/>
              <a:t>possible.</a:t>
            </a:r>
          </a:p>
          <a:p>
            <a:r>
              <a:rPr lang="en-US" dirty="0"/>
              <a:t>The aim is to </a:t>
            </a:r>
            <a:r>
              <a:rPr lang="en-US" b="1" dirty="0"/>
              <a:t>prevent</a:t>
            </a:r>
            <a:r>
              <a:rPr lang="en-US" dirty="0"/>
              <a:t> existing problems from becoming more serious or expansive. </a:t>
            </a:r>
            <a:endParaRPr lang="en-US" dirty="0" smtClean="0"/>
          </a:p>
          <a:p>
            <a:r>
              <a:rPr lang="en-US" dirty="0"/>
              <a:t>The main purpose of special support is to provide pupils with broadly based and systematic help so that they can complete compulsory </a:t>
            </a:r>
            <a:r>
              <a:rPr lang="en-US" dirty="0" smtClean="0"/>
              <a:t>education </a:t>
            </a:r>
            <a:r>
              <a:rPr lang="en-US" dirty="0"/>
              <a:t>and be eligible for upper secondary </a:t>
            </a:r>
            <a:r>
              <a:rPr lang="en-US" dirty="0" smtClean="0"/>
              <a:t>education.</a:t>
            </a:r>
          </a:p>
          <a:p>
            <a:endParaRPr lang="fi-FI" dirty="0"/>
          </a:p>
        </p:txBody>
      </p:sp>
    </p:spTree>
    <p:extLst>
      <p:ext uri="{BB962C8B-B14F-4D97-AF65-F5344CB8AC3E}">
        <p14:creationId xmlns:p14="http://schemas.microsoft.com/office/powerpoint/2010/main" val="3049482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Special Education; Three tiered support system</a:t>
            </a:r>
            <a:endParaRPr lang="fi-FI"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1748" y="1397000"/>
            <a:ext cx="5980503" cy="4729163"/>
          </a:xfrm>
        </p:spPr>
      </p:pic>
      <p:sp>
        <p:nvSpPr>
          <p:cNvPr id="7" name="TextBox 6"/>
          <p:cNvSpPr txBox="1"/>
          <p:nvPr/>
        </p:nvSpPr>
        <p:spPr>
          <a:xfrm>
            <a:off x="1774371" y="1948543"/>
            <a:ext cx="1317171" cy="369332"/>
          </a:xfrm>
          <a:prstGeom prst="rect">
            <a:avLst/>
          </a:prstGeom>
          <a:noFill/>
        </p:spPr>
        <p:txBody>
          <a:bodyPr wrap="square" rtlCol="0">
            <a:spAutoFit/>
          </a:bodyPr>
          <a:lstStyle/>
          <a:p>
            <a:r>
              <a:rPr lang="fi-FI" dirty="0" smtClean="0"/>
              <a:t>6,5% (2013)</a:t>
            </a:r>
            <a:endParaRPr lang="fi-FI" dirty="0"/>
          </a:p>
        </p:txBody>
      </p:sp>
      <p:sp>
        <p:nvSpPr>
          <p:cNvPr id="9" name="TextBox 8"/>
          <p:cNvSpPr txBox="1"/>
          <p:nvPr/>
        </p:nvSpPr>
        <p:spPr>
          <a:xfrm>
            <a:off x="1774371" y="2950029"/>
            <a:ext cx="751114" cy="369332"/>
          </a:xfrm>
          <a:prstGeom prst="rect">
            <a:avLst/>
          </a:prstGeom>
          <a:noFill/>
        </p:spPr>
        <p:txBody>
          <a:bodyPr wrap="square" rtlCol="0">
            <a:spAutoFit/>
          </a:bodyPr>
          <a:lstStyle/>
          <a:p>
            <a:r>
              <a:rPr lang="fi-FI" dirty="0" smtClean="0"/>
              <a:t>7,3% </a:t>
            </a:r>
            <a:endParaRPr lang="fi-FI" dirty="0"/>
          </a:p>
        </p:txBody>
      </p:sp>
      <p:sp>
        <p:nvSpPr>
          <p:cNvPr id="10" name="TextBox 9"/>
          <p:cNvSpPr txBox="1"/>
          <p:nvPr/>
        </p:nvSpPr>
        <p:spPr>
          <a:xfrm>
            <a:off x="1581748" y="4310743"/>
            <a:ext cx="943737" cy="369332"/>
          </a:xfrm>
          <a:prstGeom prst="rect">
            <a:avLst/>
          </a:prstGeom>
          <a:noFill/>
        </p:spPr>
        <p:txBody>
          <a:bodyPr wrap="square" rtlCol="0">
            <a:spAutoFit/>
          </a:bodyPr>
          <a:lstStyle/>
          <a:p>
            <a:r>
              <a:rPr lang="fi-FI" dirty="0" smtClean="0"/>
              <a:t>86,2%</a:t>
            </a:r>
            <a:endParaRPr lang="fi-FI" dirty="0"/>
          </a:p>
        </p:txBody>
      </p:sp>
    </p:spTree>
    <p:extLst>
      <p:ext uri="{BB962C8B-B14F-4D97-AF65-F5344CB8AC3E}">
        <p14:creationId xmlns:p14="http://schemas.microsoft.com/office/powerpoint/2010/main" val="2598490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Special Education; is really special?</a:t>
            </a:r>
            <a:endParaRPr lang="fi-FI" dirty="0"/>
          </a:p>
        </p:txBody>
      </p:sp>
      <p:sp>
        <p:nvSpPr>
          <p:cNvPr id="3" name="Content Placeholder 2"/>
          <p:cNvSpPr>
            <a:spLocks noGrp="1"/>
          </p:cNvSpPr>
          <p:nvPr>
            <p:ph idx="1"/>
          </p:nvPr>
        </p:nvSpPr>
        <p:spPr/>
        <p:txBody>
          <a:bodyPr>
            <a:normAutofit/>
          </a:bodyPr>
          <a:lstStyle/>
          <a:p>
            <a:r>
              <a:rPr lang="fi-FI" dirty="0" smtClean="0"/>
              <a:t>Special education in Finland is not actually special education. </a:t>
            </a:r>
          </a:p>
          <a:p>
            <a:r>
              <a:rPr lang="fi-FI" dirty="0" smtClean="0"/>
              <a:t>Most students go through ”special education” during their education.</a:t>
            </a:r>
            <a:r>
              <a:rPr lang="fi-FI" dirty="0"/>
              <a:t> </a:t>
            </a:r>
            <a:endParaRPr lang="fi-FI" dirty="0" smtClean="0"/>
          </a:p>
          <a:p>
            <a:r>
              <a:rPr lang="fi-FI" dirty="0" smtClean="0"/>
              <a:t>The ones who do not are special!</a:t>
            </a:r>
          </a:p>
          <a:p>
            <a:endParaRPr lang="fi-FI" dirty="0"/>
          </a:p>
        </p:txBody>
      </p:sp>
    </p:spTree>
    <p:extLst>
      <p:ext uri="{BB962C8B-B14F-4D97-AF65-F5344CB8AC3E}">
        <p14:creationId xmlns:p14="http://schemas.microsoft.com/office/powerpoint/2010/main" val="1449921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Video 2.</a:t>
            </a:r>
            <a:endParaRPr lang="fi-FI" dirty="0"/>
          </a:p>
        </p:txBody>
      </p:sp>
      <p:sp>
        <p:nvSpPr>
          <p:cNvPr id="3" name="Content Placeholder 2"/>
          <p:cNvSpPr>
            <a:spLocks noGrp="1"/>
          </p:cNvSpPr>
          <p:nvPr>
            <p:ph idx="1"/>
          </p:nvPr>
        </p:nvSpPr>
        <p:spPr/>
        <p:txBody>
          <a:bodyPr/>
          <a:lstStyle/>
          <a:p>
            <a:r>
              <a:rPr lang="fi-FI" dirty="0"/>
              <a:t>”Finland: Maintaining a Strongly Supportive School System” – Pearson Foundation</a:t>
            </a:r>
          </a:p>
          <a:p>
            <a:endParaRPr lang="fi-FI" dirty="0" smtClean="0"/>
          </a:p>
          <a:p>
            <a:r>
              <a:rPr lang="fi-FI" dirty="0">
                <a:hlinkClick r:id="rId2"/>
              </a:rPr>
              <a:t>http://</a:t>
            </a:r>
            <a:r>
              <a:rPr lang="fi-FI" dirty="0" smtClean="0">
                <a:hlinkClick r:id="rId2"/>
              </a:rPr>
              <a:t>www.youtube.com/watch?v=7Di-59XgNCA</a:t>
            </a:r>
            <a:r>
              <a:rPr lang="fi-FI" dirty="0" smtClean="0"/>
              <a:t> </a:t>
            </a:r>
            <a:endParaRPr lang="fi-FI" dirty="0"/>
          </a:p>
        </p:txBody>
      </p:sp>
    </p:spTree>
    <p:extLst>
      <p:ext uri="{BB962C8B-B14F-4D97-AF65-F5344CB8AC3E}">
        <p14:creationId xmlns:p14="http://schemas.microsoft.com/office/powerpoint/2010/main" val="14421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B97B55-F297-3440-90E3-A3FAF6C50F80}" type="slidenum">
              <a:rPr lang="en-US" smtClean="0"/>
              <a:t>26</a:t>
            </a:fld>
            <a:endParaRPr lang="en-US" dirty="0"/>
          </a:p>
        </p:txBody>
      </p:sp>
      <p:sp>
        <p:nvSpPr>
          <p:cNvPr id="7" name="Content Placeholder 6"/>
          <p:cNvSpPr>
            <a:spLocks noGrp="1"/>
          </p:cNvSpPr>
          <p:nvPr>
            <p:ph idx="4294967295"/>
          </p:nvPr>
        </p:nvSpPr>
        <p:spPr>
          <a:xfrm>
            <a:off x="2006600" y="3374576"/>
            <a:ext cx="4960938" cy="2157413"/>
          </a:xfrm>
        </p:spPr>
        <p:txBody>
          <a:bodyPr>
            <a:noAutofit/>
          </a:bodyPr>
          <a:lstStyle/>
          <a:p>
            <a:pPr marL="0" indent="0" algn="ctr">
              <a:lnSpc>
                <a:spcPct val="110000"/>
              </a:lnSpc>
              <a:buNone/>
            </a:pPr>
            <a:r>
              <a:rPr lang="en-US" sz="1600" dirty="0" smtClean="0">
                <a:solidFill>
                  <a:srgbClr val="5EAD34"/>
                </a:solidFill>
                <a:latin typeface="Helvetica Neue Light"/>
                <a:cs typeface="Helvetica Neue Light"/>
              </a:rPr>
              <a:t>Niko Lindholm</a:t>
            </a:r>
          </a:p>
          <a:p>
            <a:pPr marL="0" indent="0" algn="ctr">
              <a:lnSpc>
                <a:spcPct val="110000"/>
              </a:lnSpc>
              <a:buNone/>
            </a:pPr>
            <a:r>
              <a:rPr lang="en-US" sz="1600" dirty="0" smtClean="0">
                <a:solidFill>
                  <a:srgbClr val="5EAD34"/>
                </a:solidFill>
                <a:latin typeface="Helvetica Neue Light"/>
                <a:cs typeface="Helvetica Neue Light"/>
              </a:rPr>
              <a:t>+358 40 778 0919</a:t>
            </a:r>
          </a:p>
          <a:p>
            <a:pPr marL="0" indent="0" algn="ctr">
              <a:lnSpc>
                <a:spcPct val="110000"/>
              </a:lnSpc>
              <a:buNone/>
            </a:pPr>
            <a:r>
              <a:rPr lang="en-US" sz="1600" dirty="0" smtClean="0">
                <a:solidFill>
                  <a:srgbClr val="5EAD34"/>
                </a:solidFill>
                <a:latin typeface="Helvetica Neue Light"/>
                <a:cs typeface="Helvetica Neue Light"/>
              </a:rPr>
              <a:t>n</a:t>
            </a:r>
            <a:r>
              <a:rPr lang="en-US" sz="1600" dirty="0" smtClean="0">
                <a:solidFill>
                  <a:srgbClr val="5EAD34"/>
                </a:solidFill>
                <a:latin typeface="Helvetica Neue Light"/>
                <a:cs typeface="Helvetica Neue Light"/>
              </a:rPr>
              <a:t>iko.lindholm@tribalearning.com</a:t>
            </a:r>
            <a:r>
              <a:rPr lang="en-US" sz="1600" dirty="0" smtClean="0">
                <a:solidFill>
                  <a:srgbClr val="5EAD34"/>
                </a:solidFill>
                <a:latin typeface="Helvetica Neue Light"/>
                <a:cs typeface="Helvetica Neue Light"/>
              </a:rPr>
              <a:t/>
            </a:r>
            <a:br>
              <a:rPr lang="en-US" sz="1600" dirty="0" smtClean="0">
                <a:solidFill>
                  <a:srgbClr val="5EAD34"/>
                </a:solidFill>
                <a:latin typeface="Helvetica Neue Light"/>
                <a:cs typeface="Helvetica Neue Light"/>
              </a:rPr>
            </a:br>
            <a:r>
              <a:rPr lang="en-US" sz="1400" dirty="0" smtClean="0"/>
              <a:t/>
            </a:r>
            <a:br>
              <a:rPr lang="en-US" sz="1400" dirty="0" smtClean="0"/>
            </a:br>
            <a:r>
              <a:rPr lang="en-US" sz="1400" dirty="0" smtClean="0">
                <a:latin typeface="Helvetica Neue Medium"/>
                <a:cs typeface="Helvetica Neue Medium"/>
              </a:rPr>
              <a:t>TribaLearning Oy Ab</a:t>
            </a:r>
          </a:p>
          <a:p>
            <a:pPr marL="0" indent="0" algn="ctr">
              <a:lnSpc>
                <a:spcPct val="110000"/>
              </a:lnSpc>
              <a:buNone/>
            </a:pPr>
            <a:r>
              <a:rPr lang="en-US" sz="1400" dirty="0" smtClean="0">
                <a:latin typeface="Helvetica Neue Medium"/>
                <a:cs typeface="Helvetica Neue Medium"/>
              </a:rPr>
              <a:t>www.tribalearning.com</a:t>
            </a:r>
            <a:endParaRPr lang="en-US" sz="1400" dirty="0">
              <a:latin typeface="Helvetica Neue Medium"/>
              <a:cs typeface="Helvetica Neue Medium"/>
            </a:endParaRPr>
          </a:p>
        </p:txBody>
      </p:sp>
      <p:sp>
        <p:nvSpPr>
          <p:cNvPr id="2" name="Title 1"/>
          <p:cNvSpPr>
            <a:spLocks noGrp="1"/>
          </p:cNvSpPr>
          <p:nvPr>
            <p:ph type="title" idx="4294967295"/>
          </p:nvPr>
        </p:nvSpPr>
        <p:spPr>
          <a:xfrm>
            <a:off x="3289300" y="2022697"/>
            <a:ext cx="2463800" cy="1143000"/>
          </a:xfrm>
        </p:spPr>
        <p:txBody>
          <a:bodyPr>
            <a:normAutofit/>
          </a:bodyPr>
          <a:lstStyle/>
          <a:p>
            <a:pPr algn="ctr"/>
            <a:r>
              <a:rPr lang="en-US" sz="2800" b="1" dirty="0" smtClean="0"/>
              <a:t>THANK YOU!</a:t>
            </a:r>
            <a:endParaRPr lang="en-US" sz="2800" b="1" dirty="0"/>
          </a:p>
        </p:txBody>
      </p:sp>
      <p:sp>
        <p:nvSpPr>
          <p:cNvPr id="8" name="Rectangle 7"/>
          <p:cNvSpPr/>
          <p:nvPr/>
        </p:nvSpPr>
        <p:spPr>
          <a:xfrm>
            <a:off x="304800" y="1142461"/>
            <a:ext cx="2400300" cy="52123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6443125" y="1294861"/>
            <a:ext cx="2400300" cy="52123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0" name="Group 9"/>
          <p:cNvGrpSpPr/>
          <p:nvPr/>
        </p:nvGrpSpPr>
        <p:grpSpPr>
          <a:xfrm rot="1260966">
            <a:off x="6801456" y="3717567"/>
            <a:ext cx="3727860" cy="3505438"/>
            <a:chOff x="6540267" y="3388798"/>
            <a:chExt cx="4027223" cy="3786940"/>
          </a:xfrm>
        </p:grpSpPr>
        <p:pic>
          <p:nvPicPr>
            <p:cNvPr id="11" name="Picture 10"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269545">
              <a:off x="7469620" y="5615868"/>
              <a:ext cx="1654975" cy="1464765"/>
            </a:xfrm>
            <a:prstGeom prst="rect">
              <a:avLst/>
            </a:prstGeom>
          </p:spPr>
        </p:pic>
        <p:pic>
          <p:nvPicPr>
            <p:cNvPr id="12" name="Picture 11"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313219">
              <a:off x="6540267" y="4554292"/>
              <a:ext cx="2302459" cy="2037833"/>
            </a:xfrm>
            <a:prstGeom prst="rect">
              <a:avLst/>
            </a:prstGeom>
          </p:spPr>
        </p:pic>
        <p:pic>
          <p:nvPicPr>
            <p:cNvPr id="13" name="Picture 12"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030029">
              <a:off x="6846116" y="3873785"/>
              <a:ext cx="1790094" cy="1584355"/>
            </a:xfrm>
            <a:prstGeom prst="rect">
              <a:avLst/>
            </a:prstGeom>
          </p:spPr>
        </p:pic>
        <p:pic>
          <p:nvPicPr>
            <p:cNvPr id="14" name="Picture 13"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83318">
              <a:off x="8241757" y="4866580"/>
              <a:ext cx="2325733" cy="2058432"/>
            </a:xfrm>
            <a:prstGeom prst="rect">
              <a:avLst/>
            </a:prstGeom>
          </p:spPr>
        </p:pic>
        <p:pic>
          <p:nvPicPr>
            <p:cNvPr id="15" name="Picture 14"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669742" y="3522449"/>
              <a:ext cx="2325733" cy="2058432"/>
            </a:xfrm>
            <a:prstGeom prst="rect">
              <a:avLst/>
            </a:prstGeom>
          </p:spPr>
        </p:pic>
      </p:grpSp>
      <p:pic>
        <p:nvPicPr>
          <p:cNvPr id="16" name="Picture 15"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269545">
            <a:off x="-249858" y="1336552"/>
            <a:ext cx="1654975" cy="1464765"/>
          </a:xfrm>
          <a:prstGeom prst="rect">
            <a:avLst/>
          </a:prstGeom>
        </p:spPr>
      </p:pic>
      <p:pic>
        <p:nvPicPr>
          <p:cNvPr id="17" name="Picture 16"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313219">
            <a:off x="-1179211" y="274976"/>
            <a:ext cx="2302459" cy="2037833"/>
          </a:xfrm>
          <a:prstGeom prst="rect">
            <a:avLst/>
          </a:prstGeom>
        </p:spPr>
      </p:pic>
      <p:pic>
        <p:nvPicPr>
          <p:cNvPr id="18" name="Picture 17"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030029">
            <a:off x="-873362" y="-405531"/>
            <a:ext cx="1790094" cy="1584355"/>
          </a:xfrm>
          <a:prstGeom prst="rect">
            <a:avLst/>
          </a:prstGeom>
        </p:spPr>
      </p:pic>
      <p:pic>
        <p:nvPicPr>
          <p:cNvPr id="19" name="Picture 18"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83318">
            <a:off x="522279" y="587264"/>
            <a:ext cx="2325733" cy="2058432"/>
          </a:xfrm>
          <a:prstGeom prst="rect">
            <a:avLst/>
          </a:prstGeom>
        </p:spPr>
      </p:pic>
      <p:pic>
        <p:nvPicPr>
          <p:cNvPr id="20" name="Picture 19" descr="verkkopall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736" y="-756867"/>
            <a:ext cx="2325733" cy="2058432"/>
          </a:xfrm>
          <a:prstGeom prst="rect">
            <a:avLst/>
          </a:prstGeom>
        </p:spPr>
      </p:pic>
    </p:spTree>
    <p:extLst>
      <p:ext uri="{BB962C8B-B14F-4D97-AF65-F5344CB8AC3E}">
        <p14:creationId xmlns:p14="http://schemas.microsoft.com/office/powerpoint/2010/main" val="2974888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is how we do it</a:t>
            </a:r>
            <a:endParaRPr lang="fi-FI" dirty="0"/>
          </a:p>
        </p:txBody>
      </p:sp>
      <p:sp>
        <p:nvSpPr>
          <p:cNvPr id="3" name="Content Placeholder 2"/>
          <p:cNvSpPr>
            <a:spLocks noGrp="1"/>
          </p:cNvSpPr>
          <p:nvPr>
            <p:ph idx="1"/>
          </p:nvPr>
        </p:nvSpPr>
        <p:spPr/>
        <p:txBody>
          <a:bodyPr/>
          <a:lstStyle/>
          <a:p>
            <a:endParaRPr lang="fi-FI" dirty="0" smtClean="0"/>
          </a:p>
          <a:p>
            <a:r>
              <a:rPr lang="fi-FI" dirty="0" smtClean="0"/>
              <a:t>Education system; is it different?</a:t>
            </a:r>
          </a:p>
          <a:p>
            <a:endParaRPr lang="fi-FI" dirty="0"/>
          </a:p>
          <a:p>
            <a:r>
              <a:rPr lang="fi-FI" dirty="0" smtClean="0"/>
              <a:t>Teachers; the backbone of the system</a:t>
            </a:r>
          </a:p>
          <a:p>
            <a:pPr marL="0" indent="0">
              <a:buNone/>
            </a:pPr>
            <a:endParaRPr lang="fi-FI" dirty="0"/>
          </a:p>
          <a:p>
            <a:r>
              <a:rPr lang="fi-FI" dirty="0" smtClean="0"/>
              <a:t>Special education; is it special or is it mainstream?</a:t>
            </a:r>
          </a:p>
        </p:txBody>
      </p:sp>
    </p:spTree>
    <p:extLst>
      <p:ext uri="{BB962C8B-B14F-4D97-AF65-F5344CB8AC3E}">
        <p14:creationId xmlns:p14="http://schemas.microsoft.com/office/powerpoint/2010/main" val="112933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a:t>
            </a:r>
            <a:endParaRPr lang="fi-FI"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048657"/>
            <a:ext cx="7744779" cy="472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054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and numbers</a:t>
            </a:r>
            <a:endParaRPr lang="fi-FI" dirty="0"/>
          </a:p>
        </p:txBody>
      </p:sp>
      <p:sp>
        <p:nvSpPr>
          <p:cNvPr id="3" name="Content Placeholder 2"/>
          <p:cNvSpPr>
            <a:spLocks noGrp="1"/>
          </p:cNvSpPr>
          <p:nvPr>
            <p:ph idx="1"/>
          </p:nvPr>
        </p:nvSpPr>
        <p:spPr/>
        <p:txBody>
          <a:bodyPr/>
          <a:lstStyle/>
          <a:p>
            <a:endParaRPr lang="en-US" sz="1800" b="1" dirty="0" smtClean="0"/>
          </a:p>
          <a:p>
            <a:r>
              <a:rPr lang="en-US" sz="2000" b="1" dirty="0" smtClean="0"/>
              <a:t>97</a:t>
            </a:r>
            <a:r>
              <a:rPr lang="en-US" sz="2000" b="1" dirty="0"/>
              <a:t>%</a:t>
            </a:r>
            <a:r>
              <a:rPr lang="en-US" sz="2000" dirty="0"/>
              <a:t> of six-year-olds in voluntary preschool education  </a:t>
            </a:r>
          </a:p>
          <a:p>
            <a:r>
              <a:rPr lang="en-US" sz="2000" b="1" dirty="0"/>
              <a:t>99,7%</a:t>
            </a:r>
            <a:r>
              <a:rPr lang="en-US" sz="2000" dirty="0"/>
              <a:t> reaches the final certificate in the nine-year compulsory education  - drop out rate is only 0,3%</a:t>
            </a:r>
          </a:p>
          <a:p>
            <a:r>
              <a:rPr lang="en-US" sz="2000" b="1" dirty="0"/>
              <a:t>95%</a:t>
            </a:r>
            <a:r>
              <a:rPr lang="en-US" sz="2000" dirty="0"/>
              <a:t> continues immediately after compulsory education</a:t>
            </a:r>
          </a:p>
          <a:p>
            <a:pPr lvl="2"/>
            <a:r>
              <a:rPr lang="en-US" sz="2000" dirty="0"/>
              <a:t>51% to general, more academic upper secondary school</a:t>
            </a:r>
          </a:p>
          <a:p>
            <a:pPr lvl="2"/>
            <a:r>
              <a:rPr lang="en-US" sz="2000" dirty="0"/>
              <a:t>42% to vocational upper secondary school</a:t>
            </a:r>
          </a:p>
          <a:p>
            <a:pPr lvl="2"/>
            <a:r>
              <a:rPr lang="en-US" sz="2000" dirty="0"/>
              <a:t>2% to the voluntary tenth year of basic education</a:t>
            </a:r>
          </a:p>
          <a:p>
            <a:r>
              <a:rPr lang="en-US" sz="2000" b="1" dirty="0"/>
              <a:t>5% </a:t>
            </a:r>
            <a:r>
              <a:rPr lang="en-US" sz="2000" dirty="0"/>
              <a:t>goes to work and most of them later on to vocational upper secondary education</a:t>
            </a:r>
          </a:p>
          <a:p>
            <a:r>
              <a:rPr lang="en-US" sz="2000" b="1" dirty="0"/>
              <a:t>53,8%</a:t>
            </a:r>
            <a:r>
              <a:rPr lang="en-US" sz="2000" dirty="0"/>
              <a:t> of 20 to 24 year-olds studies in universities or in polytechnics</a:t>
            </a:r>
          </a:p>
          <a:p>
            <a:endParaRPr lang="fi-FI" sz="2000" dirty="0"/>
          </a:p>
        </p:txBody>
      </p:sp>
    </p:spTree>
    <p:extLst>
      <p:ext uri="{BB962C8B-B14F-4D97-AF65-F5344CB8AC3E}">
        <p14:creationId xmlns:p14="http://schemas.microsoft.com/office/powerpoint/2010/main" val="169899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and equality</a:t>
            </a:r>
            <a:endParaRPr lang="fi-FI" dirty="0"/>
          </a:p>
        </p:txBody>
      </p:sp>
      <p:sp>
        <p:nvSpPr>
          <p:cNvPr id="3" name="Content Placeholder 2"/>
          <p:cNvSpPr>
            <a:spLocks noGrp="1"/>
          </p:cNvSpPr>
          <p:nvPr>
            <p:ph idx="1"/>
          </p:nvPr>
        </p:nvSpPr>
        <p:spPr/>
        <p:txBody>
          <a:bodyPr/>
          <a:lstStyle/>
          <a:p>
            <a:r>
              <a:rPr lang="en-US" dirty="0"/>
              <a:t>One of the basic principles of Finnish education is that all people must have equal access to high-quality education and training.</a:t>
            </a:r>
          </a:p>
          <a:p>
            <a:r>
              <a:rPr lang="en-US" dirty="0" smtClean="0"/>
              <a:t>In </a:t>
            </a:r>
            <a:r>
              <a:rPr lang="en-US" dirty="0"/>
              <a:t>Finland education is free at all levels from pre-primary to higher </a:t>
            </a:r>
            <a:r>
              <a:rPr lang="en-US" dirty="0" smtClean="0"/>
              <a:t>education.</a:t>
            </a:r>
          </a:p>
          <a:p>
            <a:r>
              <a:rPr lang="en-US" dirty="0" smtClean="0"/>
              <a:t>In </a:t>
            </a:r>
            <a:r>
              <a:rPr lang="en-US" dirty="0"/>
              <a:t>pre- primary and basic education the textbooks, daily meal and transportation for students living further away from the school are free for the parents. </a:t>
            </a:r>
            <a:endParaRPr lang="en-US" dirty="0" smtClean="0"/>
          </a:p>
          <a:p>
            <a:r>
              <a:rPr lang="en-US" dirty="0"/>
              <a:t>The Finnish education system has no dead-ends. Learners can always continue their studies on an upper level of education, whatever choices they make in between. </a:t>
            </a:r>
            <a:endParaRPr lang="en-US" dirty="0" smtClean="0"/>
          </a:p>
          <a:p>
            <a:endParaRPr lang="fi-FI" dirty="0"/>
          </a:p>
        </p:txBody>
      </p:sp>
    </p:spTree>
    <p:extLst>
      <p:ext uri="{BB962C8B-B14F-4D97-AF65-F5344CB8AC3E}">
        <p14:creationId xmlns:p14="http://schemas.microsoft.com/office/powerpoint/2010/main" val="326654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and equality; funding</a:t>
            </a:r>
            <a:endParaRPr lang="fi-FI" dirty="0"/>
          </a:p>
        </p:txBody>
      </p:sp>
      <p:sp>
        <p:nvSpPr>
          <p:cNvPr id="3" name="Content Placeholder 2"/>
          <p:cNvSpPr>
            <a:spLocks noGrp="1"/>
          </p:cNvSpPr>
          <p:nvPr>
            <p:ph idx="1"/>
          </p:nvPr>
        </p:nvSpPr>
        <p:spPr/>
        <p:txBody>
          <a:bodyPr>
            <a:normAutofit lnSpcReduction="10000"/>
          </a:bodyPr>
          <a:lstStyle/>
          <a:p>
            <a:r>
              <a:rPr lang="en-US" dirty="0"/>
              <a:t>Most institutions providing basic and upper </a:t>
            </a:r>
            <a:r>
              <a:rPr lang="en-US" dirty="0" smtClean="0"/>
              <a:t>secondary </a:t>
            </a:r>
            <a:r>
              <a:rPr lang="en-US" dirty="0"/>
              <a:t>level education are maintained by local authorities or joint municipal boards. </a:t>
            </a:r>
            <a:endParaRPr lang="en-US" dirty="0" smtClean="0"/>
          </a:p>
          <a:p>
            <a:r>
              <a:rPr lang="en-US" dirty="0" smtClean="0"/>
              <a:t>Responsibility </a:t>
            </a:r>
            <a:r>
              <a:rPr lang="en-US" dirty="0"/>
              <a:t>for educational funding is divided between the State and the local authorities. </a:t>
            </a:r>
            <a:endParaRPr lang="en-US" dirty="0" smtClean="0"/>
          </a:p>
          <a:p>
            <a:r>
              <a:rPr lang="en-US" dirty="0"/>
              <a:t>Pre-primary and basic education is part of the municipal basic services that receive statutory government transfers</a:t>
            </a:r>
            <a:r>
              <a:rPr lang="en-US" dirty="0" smtClean="0"/>
              <a:t>.</a:t>
            </a:r>
          </a:p>
          <a:p>
            <a:r>
              <a:rPr lang="en-US" dirty="0"/>
              <a:t> </a:t>
            </a:r>
            <a:r>
              <a:rPr lang="en-US" dirty="0" smtClean="0"/>
              <a:t>he </a:t>
            </a:r>
            <a:r>
              <a:rPr lang="en-US" dirty="0"/>
              <a:t>statutory government transfer is based on the number of 6–15 year olds living in the </a:t>
            </a:r>
            <a:r>
              <a:rPr lang="en-US" dirty="0" smtClean="0"/>
              <a:t>municipality.</a:t>
            </a:r>
          </a:p>
          <a:p>
            <a:r>
              <a:rPr lang="en-US" dirty="0"/>
              <a:t>The statutory government transfer for </a:t>
            </a:r>
            <a:r>
              <a:rPr lang="en-US" dirty="0" smtClean="0"/>
              <a:t>municipal </a:t>
            </a:r>
            <a:r>
              <a:rPr lang="en-US" dirty="0"/>
              <a:t>basic services is approximately a third of the </a:t>
            </a:r>
            <a:r>
              <a:rPr lang="en-US" dirty="0" err="1"/>
              <a:t>calculatory</a:t>
            </a:r>
            <a:r>
              <a:rPr lang="en-US" dirty="0"/>
              <a:t> costs.</a:t>
            </a:r>
            <a:endParaRPr lang="fi-FI" dirty="0"/>
          </a:p>
        </p:txBody>
      </p:sp>
    </p:spTree>
    <p:extLst>
      <p:ext uri="{BB962C8B-B14F-4D97-AF65-F5344CB8AC3E}">
        <p14:creationId xmlns:p14="http://schemas.microsoft.com/office/powerpoint/2010/main" val="186222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administration </a:t>
            </a:r>
            <a:endParaRPr lang="fi-FI" dirty="0"/>
          </a:p>
        </p:txBody>
      </p:sp>
      <p:sp>
        <p:nvSpPr>
          <p:cNvPr id="3" name="Content Placeholder 2"/>
          <p:cNvSpPr>
            <a:spLocks noGrp="1"/>
          </p:cNvSpPr>
          <p:nvPr>
            <p:ph idx="1"/>
          </p:nvPr>
        </p:nvSpPr>
        <p:spPr/>
        <p:txBody>
          <a:bodyPr>
            <a:normAutofit lnSpcReduction="10000"/>
          </a:bodyPr>
          <a:lstStyle/>
          <a:p>
            <a:r>
              <a:rPr lang="en-US" dirty="0" smtClean="0"/>
              <a:t>Education </a:t>
            </a:r>
            <a:r>
              <a:rPr lang="en-US" dirty="0"/>
              <a:t>policy is the </a:t>
            </a:r>
            <a:r>
              <a:rPr lang="en-US" dirty="0" smtClean="0"/>
              <a:t>responsibility </a:t>
            </a:r>
            <a:r>
              <a:rPr lang="en-US" dirty="0"/>
              <a:t>of the Ministry of Education and </a:t>
            </a:r>
            <a:r>
              <a:rPr lang="en-US" dirty="0" smtClean="0"/>
              <a:t>Culture.</a:t>
            </a:r>
          </a:p>
          <a:p>
            <a:r>
              <a:rPr lang="en-US" dirty="0"/>
              <a:t>T</a:t>
            </a:r>
            <a:r>
              <a:rPr lang="en-US" dirty="0" smtClean="0"/>
              <a:t>he </a:t>
            </a:r>
            <a:r>
              <a:rPr lang="en-US" dirty="0"/>
              <a:t>Finnish National Board of Education, is responsible for the implementation of the policy aims. </a:t>
            </a:r>
            <a:endParaRPr lang="en-US" dirty="0" smtClean="0"/>
          </a:p>
          <a:p>
            <a:r>
              <a:rPr lang="fi-FI" dirty="0" smtClean="0"/>
              <a:t>In cooperation they </a:t>
            </a:r>
            <a:r>
              <a:rPr lang="en-US" dirty="0" smtClean="0"/>
              <a:t>develop </a:t>
            </a:r>
            <a:r>
              <a:rPr lang="en-US" dirty="0"/>
              <a:t>educational objectives, content and methods for early childhood, pre-primary, basic, upper secondary and adult </a:t>
            </a:r>
            <a:r>
              <a:rPr lang="en-US" dirty="0" smtClean="0"/>
              <a:t>education.</a:t>
            </a:r>
          </a:p>
          <a:p>
            <a:r>
              <a:rPr lang="en-US" dirty="0"/>
              <a:t>Local administration is the responsibility of local </a:t>
            </a:r>
            <a:r>
              <a:rPr lang="en-US" dirty="0" smtClean="0"/>
              <a:t>authorities. They </a:t>
            </a:r>
            <a:r>
              <a:rPr lang="en-US" dirty="0"/>
              <a:t>make the decisions on allocation of funding, local curricula, </a:t>
            </a:r>
            <a:r>
              <a:rPr lang="en-US" dirty="0" smtClean="0"/>
              <a:t>recruitment </a:t>
            </a:r>
            <a:r>
              <a:rPr lang="en-US" dirty="0"/>
              <a:t>of </a:t>
            </a:r>
            <a:r>
              <a:rPr lang="en-US" dirty="0" smtClean="0"/>
              <a:t>personnel.</a:t>
            </a:r>
          </a:p>
          <a:p>
            <a:r>
              <a:rPr lang="en-US" b="1" dirty="0"/>
              <a:t>The municipalities have also the autonomy to delegate the decision-making power to the schools.</a:t>
            </a:r>
            <a:endParaRPr lang="fi-FI" b="1" dirty="0"/>
          </a:p>
        </p:txBody>
      </p:sp>
    </p:spTree>
    <p:extLst>
      <p:ext uri="{BB962C8B-B14F-4D97-AF65-F5344CB8AC3E}">
        <p14:creationId xmlns:p14="http://schemas.microsoft.com/office/powerpoint/2010/main" val="132342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system; quality assurance </a:t>
            </a:r>
            <a:endParaRPr lang="fi-FI" dirty="0"/>
          </a:p>
        </p:txBody>
      </p:sp>
      <p:sp>
        <p:nvSpPr>
          <p:cNvPr id="3" name="Content Placeholder 2"/>
          <p:cNvSpPr>
            <a:spLocks noGrp="1"/>
          </p:cNvSpPr>
          <p:nvPr>
            <p:ph idx="1"/>
          </p:nvPr>
        </p:nvSpPr>
        <p:spPr/>
        <p:txBody>
          <a:bodyPr/>
          <a:lstStyle/>
          <a:p>
            <a:r>
              <a:rPr lang="fi-FI" b="1" dirty="0" smtClean="0"/>
              <a:t>There are no school inspectors in Finland </a:t>
            </a:r>
            <a:r>
              <a:rPr lang="fi-FI" dirty="0" smtClean="0"/>
              <a:t>and </a:t>
            </a:r>
            <a:r>
              <a:rPr lang="en-US" dirty="0" smtClean="0"/>
              <a:t>the </a:t>
            </a:r>
            <a:r>
              <a:rPr lang="en-US" dirty="0"/>
              <a:t>ideology is to steer through information, support and funding. The activities of education providers are guided by objectives laid down in legislation as well as the national core curricula and qualification requirements</a:t>
            </a:r>
            <a:r>
              <a:rPr lang="en-US" dirty="0" smtClean="0"/>
              <a:t>.</a:t>
            </a:r>
          </a:p>
          <a:p>
            <a:r>
              <a:rPr lang="en-US" dirty="0"/>
              <a:t>The system relies on the proficiency of teachers and other personnel</a:t>
            </a:r>
            <a:r>
              <a:rPr lang="en-US" dirty="0" smtClean="0"/>
              <a:t>.</a:t>
            </a:r>
          </a:p>
          <a:p>
            <a:r>
              <a:rPr lang="en-US" b="1" dirty="0" smtClean="0"/>
              <a:t>The education system is based on trust and responsibility.</a:t>
            </a:r>
            <a:endParaRPr lang="fi-FI" b="1" dirty="0"/>
          </a:p>
        </p:txBody>
      </p:sp>
    </p:spTree>
    <p:extLst>
      <p:ext uri="{BB962C8B-B14F-4D97-AF65-F5344CB8AC3E}">
        <p14:creationId xmlns:p14="http://schemas.microsoft.com/office/powerpoint/2010/main" val="95544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14995</TotalTime>
  <Words>1634</Words>
  <Application>Microsoft Office PowerPoint</Application>
  <PresentationFormat>On-screen Show (4:3)</PresentationFormat>
  <Paragraphs>124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Brandon Grotesque Black</vt:lpstr>
      <vt:lpstr>Calibri</vt:lpstr>
      <vt:lpstr>Helvetica Neue</vt:lpstr>
      <vt:lpstr>Helvetica Neue Light</vt:lpstr>
      <vt:lpstr>Helvetica Neue Medium</vt:lpstr>
      <vt:lpstr>Office Theme</vt:lpstr>
      <vt:lpstr>        Education in Finland – An introduction</vt:lpstr>
      <vt:lpstr>How do you do it?</vt:lpstr>
      <vt:lpstr>This is how we do it</vt:lpstr>
      <vt:lpstr>The system</vt:lpstr>
      <vt:lpstr>The system and numbers</vt:lpstr>
      <vt:lpstr>The system and equality</vt:lpstr>
      <vt:lpstr>The system and equality; funding</vt:lpstr>
      <vt:lpstr>The system; administration </vt:lpstr>
      <vt:lpstr>The system; quality assurance </vt:lpstr>
      <vt:lpstr>The system; evaluation &amp; assessment </vt:lpstr>
      <vt:lpstr>The system; evaluation &amp; assessment </vt:lpstr>
      <vt:lpstr>The system; evaluation &amp; assessment </vt:lpstr>
      <vt:lpstr>The system; Feedback loop &amp; Continuous reform</vt:lpstr>
      <vt:lpstr>The Teacher in Finland</vt:lpstr>
      <vt:lpstr>The Teacher; The backbone of Finnish Education</vt:lpstr>
      <vt:lpstr>The Teacher as the Reseacher</vt:lpstr>
      <vt:lpstr>The Teacher; Teacher Education</vt:lpstr>
      <vt:lpstr>The Teacher; Autonomy</vt:lpstr>
      <vt:lpstr>The ”secret” of the Finnish success – is the system</vt:lpstr>
      <vt:lpstr>Example Video 1.</vt:lpstr>
      <vt:lpstr>Special Education in Finland</vt:lpstr>
      <vt:lpstr>Special Education in Finland</vt:lpstr>
      <vt:lpstr>Special Education; Three tiered support system</vt:lpstr>
      <vt:lpstr>Special Education; is really special?</vt:lpstr>
      <vt:lpstr>Example Video 2.</vt:lpstr>
      <vt:lpstr>THANK YOU!</vt:lpstr>
    </vt:vector>
  </TitlesOfParts>
  <Company>Kiosked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Berit Virtanen-Thewlis</dc:creator>
  <cp:lastModifiedBy>Microsoft account</cp:lastModifiedBy>
  <cp:revision>329</cp:revision>
  <cp:lastPrinted>2014-05-17T07:15:32Z</cp:lastPrinted>
  <dcterms:created xsi:type="dcterms:W3CDTF">2014-04-02T10:23:47Z</dcterms:created>
  <dcterms:modified xsi:type="dcterms:W3CDTF">2014-10-03T07:04:23Z</dcterms:modified>
</cp:coreProperties>
</file>